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ppt/charts/chart4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7" r:id="rId2"/>
    <p:sldId id="258" r:id="rId3"/>
    <p:sldId id="278" r:id="rId4"/>
    <p:sldId id="279" r:id="rId5"/>
    <p:sldId id="286" r:id="rId6"/>
    <p:sldId id="282" r:id="rId7"/>
    <p:sldId id="290" r:id="rId8"/>
    <p:sldId id="289" r:id="rId9"/>
    <p:sldId id="790" r:id="rId10"/>
    <p:sldId id="789" r:id="rId11"/>
    <p:sldId id="270" r:id="rId12"/>
    <p:sldId id="272" r:id="rId13"/>
    <p:sldId id="271" r:id="rId14"/>
    <p:sldId id="808" r:id="rId15"/>
    <p:sldId id="795" r:id="rId16"/>
    <p:sldId id="287" r:id="rId17"/>
    <p:sldId id="288" r:id="rId18"/>
    <p:sldId id="268" r:id="rId19"/>
    <p:sldId id="284" r:id="rId20"/>
    <p:sldId id="276" r:id="rId21"/>
    <p:sldId id="617" r:id="rId22"/>
    <p:sldId id="277" r:id="rId23"/>
    <p:sldId id="793" r:id="rId24"/>
    <p:sldId id="781" r:id="rId25"/>
    <p:sldId id="794" r:id="rId26"/>
    <p:sldId id="776" r:id="rId27"/>
    <p:sldId id="791" r:id="rId28"/>
    <p:sldId id="792" r:id="rId29"/>
    <p:sldId id="778" r:id="rId30"/>
    <p:sldId id="780" r:id="rId31"/>
    <p:sldId id="275" r:id="rId32"/>
    <p:sldId id="280" r:id="rId33"/>
    <p:sldId id="797" r:id="rId34"/>
    <p:sldId id="798" r:id="rId35"/>
    <p:sldId id="799" r:id="rId36"/>
    <p:sldId id="800" r:id="rId37"/>
    <p:sldId id="801" r:id="rId38"/>
    <p:sldId id="802" r:id="rId39"/>
    <p:sldId id="803" r:id="rId40"/>
    <p:sldId id="804" r:id="rId41"/>
    <p:sldId id="805" r:id="rId42"/>
    <p:sldId id="806" r:id="rId43"/>
    <p:sldId id="807" r:id="rId44"/>
    <p:sldId id="763" r:id="rId45"/>
    <p:sldId id="774" r:id="rId46"/>
    <p:sldId id="269" r:id="rId47"/>
    <p:sldId id="773" r:id="rId48"/>
    <p:sldId id="796" r:id="rId49"/>
    <p:sldId id="809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445" autoAdjust="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&#20849;&#29992;&#38642;&#31471;&#30828;&#30879;\&#24460;&#32946;&#24311;&#26178;&#20195;\TH07\&#25080;&#21514;\geometry\TH07%20dynamic%20curve\ride%20vs%20RC%20&amp;%20spring%20trav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H:\&#20849;&#29992;&#38642;&#31471;&#30828;&#30879;\&#24460;&#32946;&#24311;&#26178;&#20195;\TH07\&#25080;&#21514;\geometry\TH07%20dynamic%20curve\ride%20vs%20RC%20&amp;%20spring%20trav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H:\&#20849;&#29992;&#38642;&#31471;&#30828;&#30879;\&#24460;&#32946;&#24311;&#26178;&#20195;\TH07\&#25080;&#21514;\geometry\TH07%20dynamic%20curve\ride%20vs%20RC%20&amp;%20spring%20trave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H:\&#20849;&#29992;&#38642;&#31471;&#30828;&#30879;\&#24460;&#32946;&#24311;&#26178;&#20195;\TH07\&#25080;&#21514;\geometry\TH07%20dynamic%20curve\ride%20vs%20RC%20&amp;%20spring%20trav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400" b="0" i="0" u="none" strike="noStrike" kern="1200" spc="0" baseline="0">
                <a:solidFill>
                  <a:sysClr val="windowText" lastClr="000000">
                    <a:lumMod val="65000"/>
                    <a:lumOff val="35000"/>
                  </a:sysClr>
                </a:solidFill>
              </a:rPr>
              <a:t>roll center height vs. body roll</a:t>
            </a:r>
            <a:endParaRPr lang="zh-TW" altLang="en-US" sz="1400" b="0" i="0" u="none" strike="noStrike" kern="1200" spc="0" baseline="0">
              <a:solidFill>
                <a:sysClr val="windowText" lastClr="000000">
                  <a:lumMod val="65000"/>
                  <a:lumOff val="35000"/>
                </a:sys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 alt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rear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'[1]roll_RC_camber_Rr (50)'!$F$12:$Z$12</c:f>
              <c:numCache>
                <c:formatCode>General</c:formatCode>
                <c:ptCount val="21"/>
                <c:pt idx="0">
                  <c:v>1</c:v>
                </c:pt>
                <c:pt idx="1">
                  <c:v>0.95000000000000284</c:v>
                </c:pt>
                <c:pt idx="2">
                  <c:v>0.90000000000000568</c:v>
                </c:pt>
                <c:pt idx="3">
                  <c:v>0.84999999999999432</c:v>
                </c:pt>
                <c:pt idx="4">
                  <c:v>0.79999999999999716</c:v>
                </c:pt>
                <c:pt idx="5">
                  <c:v>0.75</c:v>
                </c:pt>
                <c:pt idx="6">
                  <c:v>0.70000000000000284</c:v>
                </c:pt>
                <c:pt idx="7">
                  <c:v>0.65000000000000568</c:v>
                </c:pt>
                <c:pt idx="8">
                  <c:v>0.59999999999999432</c:v>
                </c:pt>
                <c:pt idx="9">
                  <c:v>0.54999999999999716</c:v>
                </c:pt>
                <c:pt idx="10">
                  <c:v>0.5</c:v>
                </c:pt>
                <c:pt idx="11">
                  <c:v>0.45000000000000284</c:v>
                </c:pt>
                <c:pt idx="12">
                  <c:v>0.40000000000000568</c:v>
                </c:pt>
                <c:pt idx="13">
                  <c:v>0.34999999999999432</c:v>
                </c:pt>
                <c:pt idx="14">
                  <c:v>0.29999999999999716</c:v>
                </c:pt>
                <c:pt idx="15">
                  <c:v>0.25</c:v>
                </c:pt>
                <c:pt idx="16">
                  <c:v>0.20000000000000284</c:v>
                </c:pt>
                <c:pt idx="17">
                  <c:v>0.15000000000000568</c:v>
                </c:pt>
                <c:pt idx="18">
                  <c:v>9.9999999999994316E-2</c:v>
                </c:pt>
                <c:pt idx="19">
                  <c:v>4.9999999999997158E-2</c:v>
                </c:pt>
                <c:pt idx="20">
                  <c:v>0</c:v>
                </c:pt>
              </c:numCache>
            </c:numRef>
          </c:xVal>
          <c:yVal>
            <c:numRef>
              <c:f>'[1]roll_RC_camber_Rr (50)'!$F$6:$Z$6</c:f>
              <c:numCache>
                <c:formatCode>General</c:formatCode>
                <c:ptCount val="21"/>
                <c:pt idx="0">
                  <c:v>20.94</c:v>
                </c:pt>
                <c:pt idx="1">
                  <c:v>21.17</c:v>
                </c:pt>
                <c:pt idx="2">
                  <c:v>21.38</c:v>
                </c:pt>
                <c:pt idx="3">
                  <c:v>21.58</c:v>
                </c:pt>
                <c:pt idx="4">
                  <c:v>21.77</c:v>
                </c:pt>
                <c:pt idx="5">
                  <c:v>21.95</c:v>
                </c:pt>
                <c:pt idx="6">
                  <c:v>22.12</c:v>
                </c:pt>
                <c:pt idx="7">
                  <c:v>22.27</c:v>
                </c:pt>
                <c:pt idx="8">
                  <c:v>22.42</c:v>
                </c:pt>
                <c:pt idx="9">
                  <c:v>22.55</c:v>
                </c:pt>
                <c:pt idx="10">
                  <c:v>22.67</c:v>
                </c:pt>
                <c:pt idx="11">
                  <c:v>22.78</c:v>
                </c:pt>
                <c:pt idx="12">
                  <c:v>22.88</c:v>
                </c:pt>
                <c:pt idx="13">
                  <c:v>22.97</c:v>
                </c:pt>
                <c:pt idx="14">
                  <c:v>23.04</c:v>
                </c:pt>
                <c:pt idx="15">
                  <c:v>23.1</c:v>
                </c:pt>
                <c:pt idx="16">
                  <c:v>23.16</c:v>
                </c:pt>
                <c:pt idx="17">
                  <c:v>23.2</c:v>
                </c:pt>
                <c:pt idx="18">
                  <c:v>23.23</c:v>
                </c:pt>
                <c:pt idx="19">
                  <c:v>23.24</c:v>
                </c:pt>
                <c:pt idx="20">
                  <c:v>23.25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1CE-419C-981C-506FBBEC9ED1}"/>
            </c:ext>
          </c:extLst>
        </c:ser>
        <c:ser>
          <c:idx val="1"/>
          <c:order val="1"/>
          <c:tx>
            <c:v>front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'[1]roll_RC_camber (50)'!$F$10:$AT$10</c:f>
              <c:numCache>
                <c:formatCode>General</c:formatCode>
                <c:ptCount val="41"/>
                <c:pt idx="0">
                  <c:v>2</c:v>
                </c:pt>
                <c:pt idx="1">
                  <c:v>1.9500000000000028</c:v>
                </c:pt>
                <c:pt idx="2">
                  <c:v>1.9000000000000057</c:v>
                </c:pt>
                <c:pt idx="3">
                  <c:v>1.8499999999999943</c:v>
                </c:pt>
                <c:pt idx="4">
                  <c:v>1.7999999999999972</c:v>
                </c:pt>
                <c:pt idx="5">
                  <c:v>1.75</c:v>
                </c:pt>
                <c:pt idx="6">
                  <c:v>1.7000000000000028</c:v>
                </c:pt>
                <c:pt idx="7">
                  <c:v>1.6500000000000057</c:v>
                </c:pt>
                <c:pt idx="8">
                  <c:v>1.5999999999999943</c:v>
                </c:pt>
                <c:pt idx="9">
                  <c:v>1.5499999999999972</c:v>
                </c:pt>
                <c:pt idx="10">
                  <c:v>1.5</c:v>
                </c:pt>
                <c:pt idx="11">
                  <c:v>1.4500000000000028</c:v>
                </c:pt>
                <c:pt idx="12">
                  <c:v>1.4000000000000057</c:v>
                </c:pt>
                <c:pt idx="13">
                  <c:v>1.3499999999999943</c:v>
                </c:pt>
                <c:pt idx="14">
                  <c:v>1.2999999999999972</c:v>
                </c:pt>
                <c:pt idx="15">
                  <c:v>1.25</c:v>
                </c:pt>
                <c:pt idx="16">
                  <c:v>1.2000000000000028</c:v>
                </c:pt>
                <c:pt idx="17">
                  <c:v>1.1500000000000057</c:v>
                </c:pt>
                <c:pt idx="18">
                  <c:v>1.0999999999999943</c:v>
                </c:pt>
                <c:pt idx="19">
                  <c:v>1.0499999999999972</c:v>
                </c:pt>
                <c:pt idx="20">
                  <c:v>1</c:v>
                </c:pt>
                <c:pt idx="21">
                  <c:v>0.95000000000000284</c:v>
                </c:pt>
                <c:pt idx="22">
                  <c:v>0.90000000000000568</c:v>
                </c:pt>
                <c:pt idx="23">
                  <c:v>0.84999999999999432</c:v>
                </c:pt>
                <c:pt idx="24">
                  <c:v>0.79999999999999716</c:v>
                </c:pt>
                <c:pt idx="25">
                  <c:v>0.75</c:v>
                </c:pt>
                <c:pt idx="26">
                  <c:v>0.70000000000000284</c:v>
                </c:pt>
                <c:pt idx="27">
                  <c:v>0.65000000000000568</c:v>
                </c:pt>
                <c:pt idx="28">
                  <c:v>0.59999999999999432</c:v>
                </c:pt>
                <c:pt idx="29">
                  <c:v>0.54999999999999716</c:v>
                </c:pt>
                <c:pt idx="30">
                  <c:v>0.5</c:v>
                </c:pt>
                <c:pt idx="31">
                  <c:v>0.45000000000000284</c:v>
                </c:pt>
                <c:pt idx="32">
                  <c:v>0.40000000000000568</c:v>
                </c:pt>
                <c:pt idx="33">
                  <c:v>0.34999999999999432</c:v>
                </c:pt>
                <c:pt idx="34">
                  <c:v>0.29999999999999716</c:v>
                </c:pt>
                <c:pt idx="35">
                  <c:v>0.25</c:v>
                </c:pt>
                <c:pt idx="36">
                  <c:v>0.20000000000000284</c:v>
                </c:pt>
                <c:pt idx="37">
                  <c:v>0.15000000000000568</c:v>
                </c:pt>
                <c:pt idx="38">
                  <c:v>9.9999999999994316E-2</c:v>
                </c:pt>
                <c:pt idx="39">
                  <c:v>4.9999999999997158E-2</c:v>
                </c:pt>
                <c:pt idx="40">
                  <c:v>0</c:v>
                </c:pt>
              </c:numCache>
            </c:numRef>
          </c:xVal>
          <c:yVal>
            <c:numRef>
              <c:f>'[1]roll_RC_camber (50)'!$F$6:$AV$6</c:f>
              <c:numCache>
                <c:formatCode>General</c:formatCode>
                <c:ptCount val="43"/>
                <c:pt idx="0">
                  <c:v>20.72</c:v>
                </c:pt>
                <c:pt idx="1">
                  <c:v>20.78</c:v>
                </c:pt>
                <c:pt idx="2">
                  <c:v>20.83</c:v>
                </c:pt>
                <c:pt idx="3">
                  <c:v>20.89</c:v>
                </c:pt>
                <c:pt idx="4">
                  <c:v>20.94</c:v>
                </c:pt>
                <c:pt idx="5">
                  <c:v>20.99</c:v>
                </c:pt>
                <c:pt idx="6">
                  <c:v>21.04</c:v>
                </c:pt>
                <c:pt idx="7">
                  <c:v>21.09</c:v>
                </c:pt>
                <c:pt idx="8">
                  <c:v>21.14</c:v>
                </c:pt>
                <c:pt idx="9">
                  <c:v>21.18</c:v>
                </c:pt>
                <c:pt idx="10">
                  <c:v>21.23</c:v>
                </c:pt>
                <c:pt idx="11">
                  <c:v>21.27</c:v>
                </c:pt>
                <c:pt idx="12">
                  <c:v>21.31</c:v>
                </c:pt>
                <c:pt idx="13">
                  <c:v>21.35</c:v>
                </c:pt>
                <c:pt idx="14">
                  <c:v>21.39</c:v>
                </c:pt>
                <c:pt idx="15">
                  <c:v>21.43</c:v>
                </c:pt>
                <c:pt idx="16">
                  <c:v>21.47</c:v>
                </c:pt>
                <c:pt idx="17">
                  <c:v>21.5</c:v>
                </c:pt>
                <c:pt idx="18">
                  <c:v>21.53</c:v>
                </c:pt>
                <c:pt idx="19">
                  <c:v>21.57</c:v>
                </c:pt>
                <c:pt idx="20">
                  <c:v>21.6</c:v>
                </c:pt>
                <c:pt idx="21">
                  <c:v>21.62</c:v>
                </c:pt>
                <c:pt idx="22">
                  <c:v>21.65</c:v>
                </c:pt>
                <c:pt idx="23">
                  <c:v>21.68</c:v>
                </c:pt>
                <c:pt idx="24">
                  <c:v>21.7</c:v>
                </c:pt>
                <c:pt idx="25">
                  <c:v>21.73</c:v>
                </c:pt>
                <c:pt idx="26">
                  <c:v>21.75</c:v>
                </c:pt>
                <c:pt idx="27">
                  <c:v>21.77</c:v>
                </c:pt>
                <c:pt idx="28">
                  <c:v>21.79</c:v>
                </c:pt>
                <c:pt idx="29">
                  <c:v>21.8</c:v>
                </c:pt>
                <c:pt idx="30">
                  <c:v>21.82</c:v>
                </c:pt>
                <c:pt idx="31">
                  <c:v>21.83</c:v>
                </c:pt>
                <c:pt idx="32">
                  <c:v>21.85</c:v>
                </c:pt>
                <c:pt idx="33">
                  <c:v>21.86</c:v>
                </c:pt>
                <c:pt idx="34">
                  <c:v>21.87</c:v>
                </c:pt>
                <c:pt idx="35">
                  <c:v>21.87</c:v>
                </c:pt>
                <c:pt idx="36">
                  <c:v>21.88</c:v>
                </c:pt>
                <c:pt idx="37">
                  <c:v>21.89</c:v>
                </c:pt>
                <c:pt idx="38">
                  <c:v>21.89</c:v>
                </c:pt>
                <c:pt idx="39">
                  <c:v>21.89</c:v>
                </c:pt>
                <c:pt idx="40">
                  <c:v>21.89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21CE-419C-981C-506FBBEC9E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8146472"/>
        <c:axId val="1088142512"/>
      </c:scatterChart>
      <c:valAx>
        <c:axId val="1088146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body roll[deg]</a:t>
                </a:r>
                <a:endParaRPr lang="zh-TW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88142512"/>
        <c:crosses val="autoZero"/>
        <c:crossBetween val="midCat"/>
      </c:valAx>
      <c:valAx>
        <c:axId val="1088142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roll center_y[mm]</a:t>
                </a:r>
                <a:endParaRPr lang="zh-TW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881464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roll center_lat. vs. body roll</a:t>
            </a:r>
            <a:endParaRPr lang="zh-TW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 alt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rear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'[1]roll_RC_camber_Rr (50)'!$F$12:$Z$12</c:f>
              <c:numCache>
                <c:formatCode>General</c:formatCode>
                <c:ptCount val="21"/>
                <c:pt idx="0">
                  <c:v>1</c:v>
                </c:pt>
                <c:pt idx="1">
                  <c:v>0.95000000000000284</c:v>
                </c:pt>
                <c:pt idx="2">
                  <c:v>0.90000000000000568</c:v>
                </c:pt>
                <c:pt idx="3">
                  <c:v>0.84999999999999432</c:v>
                </c:pt>
                <c:pt idx="4">
                  <c:v>0.79999999999999716</c:v>
                </c:pt>
                <c:pt idx="5">
                  <c:v>0.75</c:v>
                </c:pt>
                <c:pt idx="6">
                  <c:v>0.70000000000000284</c:v>
                </c:pt>
                <c:pt idx="7">
                  <c:v>0.65000000000000568</c:v>
                </c:pt>
                <c:pt idx="8">
                  <c:v>0.59999999999999432</c:v>
                </c:pt>
                <c:pt idx="9">
                  <c:v>0.54999999999999716</c:v>
                </c:pt>
                <c:pt idx="10">
                  <c:v>0.5</c:v>
                </c:pt>
                <c:pt idx="11">
                  <c:v>0.45000000000000284</c:v>
                </c:pt>
                <c:pt idx="12">
                  <c:v>0.40000000000000568</c:v>
                </c:pt>
                <c:pt idx="13">
                  <c:v>0.34999999999999432</c:v>
                </c:pt>
                <c:pt idx="14">
                  <c:v>0.29999999999999716</c:v>
                </c:pt>
                <c:pt idx="15">
                  <c:v>0.25</c:v>
                </c:pt>
                <c:pt idx="16">
                  <c:v>0.20000000000000284</c:v>
                </c:pt>
                <c:pt idx="17">
                  <c:v>0.15000000000000568</c:v>
                </c:pt>
                <c:pt idx="18">
                  <c:v>9.9999999999994316E-2</c:v>
                </c:pt>
                <c:pt idx="19">
                  <c:v>4.9999999999997158E-2</c:v>
                </c:pt>
                <c:pt idx="20">
                  <c:v>0</c:v>
                </c:pt>
              </c:numCache>
            </c:numRef>
          </c:xVal>
          <c:yVal>
            <c:numRef>
              <c:f>'[1]roll_RC_camber_Rr (50)'!$F$7:$Z$7</c:f>
              <c:numCache>
                <c:formatCode>General</c:formatCode>
                <c:ptCount val="21"/>
                <c:pt idx="0">
                  <c:v>191.49</c:v>
                </c:pt>
                <c:pt idx="1">
                  <c:v>181.95</c:v>
                </c:pt>
                <c:pt idx="2">
                  <c:v>172.4</c:v>
                </c:pt>
                <c:pt idx="3">
                  <c:v>162.84</c:v>
                </c:pt>
                <c:pt idx="4">
                  <c:v>153.29</c:v>
                </c:pt>
                <c:pt idx="5">
                  <c:v>143.72</c:v>
                </c:pt>
                <c:pt idx="6">
                  <c:v>134.16</c:v>
                </c:pt>
                <c:pt idx="7">
                  <c:v>124.59</c:v>
                </c:pt>
                <c:pt idx="8">
                  <c:v>115.02</c:v>
                </c:pt>
                <c:pt idx="9">
                  <c:v>105.44</c:v>
                </c:pt>
                <c:pt idx="10">
                  <c:v>95.87</c:v>
                </c:pt>
                <c:pt idx="11">
                  <c:v>86.29</c:v>
                </c:pt>
                <c:pt idx="12">
                  <c:v>76.709999999999994</c:v>
                </c:pt>
                <c:pt idx="13">
                  <c:v>67.12</c:v>
                </c:pt>
                <c:pt idx="14">
                  <c:v>57.54</c:v>
                </c:pt>
                <c:pt idx="15">
                  <c:v>47.95</c:v>
                </c:pt>
                <c:pt idx="16">
                  <c:v>38.36</c:v>
                </c:pt>
                <c:pt idx="17">
                  <c:v>28.77</c:v>
                </c:pt>
                <c:pt idx="18">
                  <c:v>19.18</c:v>
                </c:pt>
                <c:pt idx="19">
                  <c:v>9.59</c:v>
                </c:pt>
                <c:pt idx="20">
                  <c:v>0.13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E62-428A-AFF8-FCCE8FC470CB}"/>
            </c:ext>
          </c:extLst>
        </c:ser>
        <c:ser>
          <c:idx val="1"/>
          <c:order val="1"/>
          <c:tx>
            <c:v>front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'[1]roll_RC_camber (50)'!$F$10:$AT$10</c:f>
              <c:numCache>
                <c:formatCode>General</c:formatCode>
                <c:ptCount val="41"/>
                <c:pt idx="0">
                  <c:v>2</c:v>
                </c:pt>
                <c:pt idx="1">
                  <c:v>1.9500000000000028</c:v>
                </c:pt>
                <c:pt idx="2">
                  <c:v>1.9000000000000057</c:v>
                </c:pt>
                <c:pt idx="3">
                  <c:v>1.8499999999999943</c:v>
                </c:pt>
                <c:pt idx="4">
                  <c:v>1.7999999999999972</c:v>
                </c:pt>
                <c:pt idx="5">
                  <c:v>1.75</c:v>
                </c:pt>
                <c:pt idx="6">
                  <c:v>1.7000000000000028</c:v>
                </c:pt>
                <c:pt idx="7">
                  <c:v>1.6500000000000057</c:v>
                </c:pt>
                <c:pt idx="8">
                  <c:v>1.5999999999999943</c:v>
                </c:pt>
                <c:pt idx="9">
                  <c:v>1.5499999999999972</c:v>
                </c:pt>
                <c:pt idx="10">
                  <c:v>1.5</c:v>
                </c:pt>
                <c:pt idx="11">
                  <c:v>1.4500000000000028</c:v>
                </c:pt>
                <c:pt idx="12">
                  <c:v>1.4000000000000057</c:v>
                </c:pt>
                <c:pt idx="13">
                  <c:v>1.3499999999999943</c:v>
                </c:pt>
                <c:pt idx="14">
                  <c:v>1.2999999999999972</c:v>
                </c:pt>
                <c:pt idx="15">
                  <c:v>1.25</c:v>
                </c:pt>
                <c:pt idx="16">
                  <c:v>1.2000000000000028</c:v>
                </c:pt>
                <c:pt idx="17">
                  <c:v>1.1500000000000057</c:v>
                </c:pt>
                <c:pt idx="18">
                  <c:v>1.0999999999999943</c:v>
                </c:pt>
                <c:pt idx="19">
                  <c:v>1.0499999999999972</c:v>
                </c:pt>
                <c:pt idx="20">
                  <c:v>1</c:v>
                </c:pt>
                <c:pt idx="21">
                  <c:v>0.95000000000000284</c:v>
                </c:pt>
                <c:pt idx="22">
                  <c:v>0.90000000000000568</c:v>
                </c:pt>
                <c:pt idx="23">
                  <c:v>0.84999999999999432</c:v>
                </c:pt>
                <c:pt idx="24">
                  <c:v>0.79999999999999716</c:v>
                </c:pt>
                <c:pt idx="25">
                  <c:v>0.75</c:v>
                </c:pt>
                <c:pt idx="26">
                  <c:v>0.70000000000000284</c:v>
                </c:pt>
                <c:pt idx="27">
                  <c:v>0.65000000000000568</c:v>
                </c:pt>
                <c:pt idx="28">
                  <c:v>0.59999999999999432</c:v>
                </c:pt>
                <c:pt idx="29">
                  <c:v>0.54999999999999716</c:v>
                </c:pt>
                <c:pt idx="30">
                  <c:v>0.5</c:v>
                </c:pt>
                <c:pt idx="31">
                  <c:v>0.45000000000000284</c:v>
                </c:pt>
                <c:pt idx="32">
                  <c:v>0.40000000000000568</c:v>
                </c:pt>
                <c:pt idx="33">
                  <c:v>0.34999999999999432</c:v>
                </c:pt>
                <c:pt idx="34">
                  <c:v>0.29999999999999716</c:v>
                </c:pt>
                <c:pt idx="35">
                  <c:v>0.25</c:v>
                </c:pt>
                <c:pt idx="36">
                  <c:v>0.20000000000000284</c:v>
                </c:pt>
                <c:pt idx="37">
                  <c:v>0.15000000000000568</c:v>
                </c:pt>
                <c:pt idx="38">
                  <c:v>9.9999999999994316E-2</c:v>
                </c:pt>
                <c:pt idx="39">
                  <c:v>4.9999999999997158E-2</c:v>
                </c:pt>
                <c:pt idx="40">
                  <c:v>0</c:v>
                </c:pt>
              </c:numCache>
            </c:numRef>
          </c:xVal>
          <c:yVal>
            <c:numRef>
              <c:f>'[1]roll_RC_camber (50)'!$F$7:$AT$7</c:f>
              <c:numCache>
                <c:formatCode>General</c:formatCode>
                <c:ptCount val="41"/>
                <c:pt idx="0">
                  <c:v>156.69</c:v>
                </c:pt>
                <c:pt idx="1">
                  <c:v>152.87</c:v>
                </c:pt>
                <c:pt idx="2">
                  <c:v>149.05000000000001</c:v>
                </c:pt>
                <c:pt idx="3">
                  <c:v>145.21</c:v>
                </c:pt>
                <c:pt idx="4">
                  <c:v>141.37</c:v>
                </c:pt>
                <c:pt idx="5">
                  <c:v>137.53</c:v>
                </c:pt>
                <c:pt idx="6">
                  <c:v>133.66999999999999</c:v>
                </c:pt>
                <c:pt idx="7">
                  <c:v>129.81</c:v>
                </c:pt>
                <c:pt idx="8">
                  <c:v>125.94</c:v>
                </c:pt>
                <c:pt idx="9">
                  <c:v>122.07</c:v>
                </c:pt>
                <c:pt idx="10">
                  <c:v>118.19</c:v>
                </c:pt>
                <c:pt idx="11">
                  <c:v>114.31</c:v>
                </c:pt>
                <c:pt idx="12">
                  <c:v>110.42</c:v>
                </c:pt>
                <c:pt idx="13">
                  <c:v>106.52</c:v>
                </c:pt>
                <c:pt idx="14">
                  <c:v>102.62</c:v>
                </c:pt>
                <c:pt idx="15">
                  <c:v>98.72</c:v>
                </c:pt>
                <c:pt idx="16">
                  <c:v>94.81</c:v>
                </c:pt>
                <c:pt idx="17">
                  <c:v>90.89</c:v>
                </c:pt>
                <c:pt idx="18">
                  <c:v>86.97</c:v>
                </c:pt>
                <c:pt idx="19">
                  <c:v>83.05</c:v>
                </c:pt>
                <c:pt idx="20">
                  <c:v>79.12</c:v>
                </c:pt>
                <c:pt idx="21">
                  <c:v>75.19</c:v>
                </c:pt>
                <c:pt idx="22">
                  <c:v>71.25</c:v>
                </c:pt>
                <c:pt idx="23">
                  <c:v>67.31</c:v>
                </c:pt>
                <c:pt idx="24">
                  <c:v>63.37</c:v>
                </c:pt>
                <c:pt idx="25">
                  <c:v>59.42</c:v>
                </c:pt>
                <c:pt idx="26">
                  <c:v>55.48</c:v>
                </c:pt>
                <c:pt idx="27">
                  <c:v>51.52</c:v>
                </c:pt>
                <c:pt idx="28">
                  <c:v>47.57</c:v>
                </c:pt>
                <c:pt idx="29">
                  <c:v>43.61</c:v>
                </c:pt>
                <c:pt idx="30">
                  <c:v>39.659999999999997</c:v>
                </c:pt>
                <c:pt idx="31">
                  <c:v>35.700000000000003</c:v>
                </c:pt>
                <c:pt idx="32">
                  <c:v>31.73</c:v>
                </c:pt>
                <c:pt idx="33">
                  <c:v>27.77</c:v>
                </c:pt>
                <c:pt idx="34">
                  <c:v>23.8</c:v>
                </c:pt>
                <c:pt idx="35">
                  <c:v>19.84</c:v>
                </c:pt>
                <c:pt idx="36">
                  <c:v>15.87</c:v>
                </c:pt>
                <c:pt idx="37">
                  <c:v>11.9</c:v>
                </c:pt>
                <c:pt idx="38">
                  <c:v>7.93</c:v>
                </c:pt>
                <c:pt idx="39">
                  <c:v>3.97</c:v>
                </c:pt>
                <c:pt idx="40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E62-428A-AFF8-FCCE8FC470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2344496"/>
        <c:axId val="1132345216"/>
      </c:scatterChart>
      <c:valAx>
        <c:axId val="1132344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body roll[deg]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2345216"/>
        <c:crosses val="autoZero"/>
        <c:crossBetween val="midCat"/>
      </c:valAx>
      <c:valAx>
        <c:axId val="113234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dirty="0"/>
                  <a:t>roll center_lat.[mm]</a:t>
                </a:r>
                <a:endParaRPr lang="zh-TW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1323444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camber vs. Ay</a:t>
            </a:r>
            <a:endParaRPr lang="zh-TW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 altLang="en-US"/>
        </a:p>
      </c:txPr>
    </c:title>
    <c:autoTitleDeleted val="0"/>
    <c:plotArea>
      <c:layout/>
      <c:scatterChart>
        <c:scatterStyle val="smoothMarker"/>
        <c:varyColors val="0"/>
        <c:ser>
          <c:idx val="2"/>
          <c:order val="0"/>
          <c:tx>
            <c:v>front inner wheel</c:v>
          </c:tx>
          <c:spPr>
            <a:ln w="19050" cap="rnd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'[1]roll_RC_camber (50)'!$Y$19:$AS$19</c:f>
              <c:numCache>
                <c:formatCode>General</c:formatCode>
                <c:ptCount val="21"/>
                <c:pt idx="0">
                  <c:v>1.8721313631127501</c:v>
                </c:pt>
                <c:pt idx="1">
                  <c:v>1.7813885442443838</c:v>
                </c:pt>
                <c:pt idx="2">
                  <c:v>1.6905478576713757</c:v>
                </c:pt>
                <c:pt idx="3">
                  <c:v>1.5997613136175193</c:v>
                </c:pt>
                <c:pt idx="4">
                  <c:v>1.509662010302816</c:v>
                </c:pt>
                <c:pt idx="5">
                  <c:v>1.4194768480951245</c:v>
                </c:pt>
                <c:pt idx="6">
                  <c:v>1.3300453701585893</c:v>
                </c:pt>
                <c:pt idx="7">
                  <c:v>1.2405360301077153</c:v>
                </c:pt>
                <c:pt idx="8">
                  <c:v>1.1510110024890274</c:v>
                </c:pt>
                <c:pt idx="9">
                  <c:v>1.0621817243865819</c:v>
                </c:pt>
                <c:pt idx="10">
                  <c:v>0.97258274999231442</c:v>
                </c:pt>
                <c:pt idx="11">
                  <c:v>0.88372615379278296</c:v>
                </c:pt>
                <c:pt idx="12">
                  <c:v>0.79553070953602412</c:v>
                </c:pt>
                <c:pt idx="13">
                  <c:v>0.70735853700299145</c:v>
                </c:pt>
                <c:pt idx="14">
                  <c:v>0.6184321050294711</c:v>
                </c:pt>
                <c:pt idx="15">
                  <c:v>0.53020956763170546</c:v>
                </c:pt>
                <c:pt idx="16">
                  <c:v>0.44124823078074799</c:v>
                </c:pt>
                <c:pt idx="17">
                  <c:v>0.35301405887431819</c:v>
                </c:pt>
                <c:pt idx="18">
                  <c:v>0.26477215086058187</c:v>
                </c:pt>
                <c:pt idx="19">
                  <c:v>0.1772265203340978</c:v>
                </c:pt>
                <c:pt idx="20">
                  <c:v>8.8257383620194613E-2</c:v>
                </c:pt>
              </c:numCache>
            </c:numRef>
          </c:xVal>
          <c:yVal>
            <c:numRef>
              <c:f>'[1]roll_RC_camber (50)'!$Y$9:$AT$9</c:f>
              <c:numCache>
                <c:formatCode>General</c:formatCode>
                <c:ptCount val="22"/>
                <c:pt idx="0">
                  <c:v>1.56</c:v>
                </c:pt>
                <c:pt idx="1">
                  <c:v>1.53</c:v>
                </c:pt>
                <c:pt idx="2">
                  <c:v>1.5</c:v>
                </c:pt>
                <c:pt idx="3">
                  <c:v>1.48</c:v>
                </c:pt>
                <c:pt idx="4">
                  <c:v>1.45</c:v>
                </c:pt>
                <c:pt idx="5">
                  <c:v>1.42</c:v>
                </c:pt>
                <c:pt idx="6">
                  <c:v>1.39</c:v>
                </c:pt>
                <c:pt idx="7">
                  <c:v>1.37</c:v>
                </c:pt>
                <c:pt idx="8">
                  <c:v>1.34</c:v>
                </c:pt>
                <c:pt idx="9">
                  <c:v>1.31</c:v>
                </c:pt>
                <c:pt idx="10">
                  <c:v>1.29</c:v>
                </c:pt>
                <c:pt idx="11">
                  <c:v>1.26</c:v>
                </c:pt>
                <c:pt idx="12">
                  <c:v>1.23</c:v>
                </c:pt>
                <c:pt idx="13">
                  <c:v>1.21</c:v>
                </c:pt>
                <c:pt idx="14">
                  <c:v>1.18</c:v>
                </c:pt>
                <c:pt idx="15">
                  <c:v>1.1599999999999999</c:v>
                </c:pt>
                <c:pt idx="16">
                  <c:v>1.1299999999999999</c:v>
                </c:pt>
                <c:pt idx="17">
                  <c:v>1.1000000000000001</c:v>
                </c:pt>
                <c:pt idx="18">
                  <c:v>1.08</c:v>
                </c:pt>
                <c:pt idx="19">
                  <c:v>1.05</c:v>
                </c:pt>
                <c:pt idx="20">
                  <c:v>1.02</c:v>
                </c:pt>
                <c:pt idx="2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474-4100-993B-BA5CEFA3D2E0}"/>
            </c:ext>
          </c:extLst>
        </c:ser>
        <c:ser>
          <c:idx val="3"/>
          <c:order val="1"/>
          <c:tx>
            <c:v>front outer wheel</c:v>
          </c:tx>
          <c:spPr>
            <a:ln w="1905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'[1]roll_RC_camber (50)'!$Y$19:$AS$19</c:f>
              <c:numCache>
                <c:formatCode>General</c:formatCode>
                <c:ptCount val="21"/>
                <c:pt idx="0">
                  <c:v>1.8721313631127501</c:v>
                </c:pt>
                <c:pt idx="1">
                  <c:v>1.7813885442443838</c:v>
                </c:pt>
                <c:pt idx="2">
                  <c:v>1.6905478576713757</c:v>
                </c:pt>
                <c:pt idx="3">
                  <c:v>1.5997613136175193</c:v>
                </c:pt>
                <c:pt idx="4">
                  <c:v>1.509662010302816</c:v>
                </c:pt>
                <c:pt idx="5">
                  <c:v>1.4194768480951245</c:v>
                </c:pt>
                <c:pt idx="6">
                  <c:v>1.3300453701585893</c:v>
                </c:pt>
                <c:pt idx="7">
                  <c:v>1.2405360301077153</c:v>
                </c:pt>
                <c:pt idx="8">
                  <c:v>1.1510110024890274</c:v>
                </c:pt>
                <c:pt idx="9">
                  <c:v>1.0621817243865819</c:v>
                </c:pt>
                <c:pt idx="10">
                  <c:v>0.97258274999231442</c:v>
                </c:pt>
                <c:pt idx="11">
                  <c:v>0.88372615379278296</c:v>
                </c:pt>
                <c:pt idx="12">
                  <c:v>0.79553070953602412</c:v>
                </c:pt>
                <c:pt idx="13">
                  <c:v>0.70735853700299145</c:v>
                </c:pt>
                <c:pt idx="14">
                  <c:v>0.6184321050294711</c:v>
                </c:pt>
                <c:pt idx="15">
                  <c:v>0.53020956763170546</c:v>
                </c:pt>
                <c:pt idx="16">
                  <c:v>0.44124823078074799</c:v>
                </c:pt>
                <c:pt idx="17">
                  <c:v>0.35301405887431819</c:v>
                </c:pt>
                <c:pt idx="18">
                  <c:v>0.26477215086058187</c:v>
                </c:pt>
                <c:pt idx="19">
                  <c:v>0.1772265203340978</c:v>
                </c:pt>
                <c:pt idx="20">
                  <c:v>8.8257383620194613E-2</c:v>
                </c:pt>
              </c:numCache>
            </c:numRef>
          </c:xVal>
          <c:yVal>
            <c:numRef>
              <c:f>'[1]roll_RC_camber (50)'!$Y$8:$AT$8</c:f>
              <c:numCache>
                <c:formatCode>General</c:formatCode>
                <c:ptCount val="22"/>
                <c:pt idx="0">
                  <c:v>0.47</c:v>
                </c:pt>
                <c:pt idx="1">
                  <c:v>0.49</c:v>
                </c:pt>
                <c:pt idx="2">
                  <c:v>0.52</c:v>
                </c:pt>
                <c:pt idx="3">
                  <c:v>0.54</c:v>
                </c:pt>
                <c:pt idx="4">
                  <c:v>0.56999999999999995</c:v>
                </c:pt>
                <c:pt idx="5">
                  <c:v>0.59</c:v>
                </c:pt>
                <c:pt idx="6">
                  <c:v>0.62</c:v>
                </c:pt>
                <c:pt idx="7">
                  <c:v>0.64</c:v>
                </c:pt>
                <c:pt idx="8">
                  <c:v>0.67</c:v>
                </c:pt>
                <c:pt idx="9">
                  <c:v>0.69</c:v>
                </c:pt>
                <c:pt idx="10">
                  <c:v>0.72</c:v>
                </c:pt>
                <c:pt idx="11">
                  <c:v>0.74</c:v>
                </c:pt>
                <c:pt idx="12">
                  <c:v>0.77</c:v>
                </c:pt>
                <c:pt idx="13">
                  <c:v>0.79</c:v>
                </c:pt>
                <c:pt idx="14">
                  <c:v>0.82</c:v>
                </c:pt>
                <c:pt idx="15">
                  <c:v>0.84</c:v>
                </c:pt>
                <c:pt idx="16">
                  <c:v>0.87</c:v>
                </c:pt>
                <c:pt idx="17">
                  <c:v>0.89</c:v>
                </c:pt>
                <c:pt idx="18">
                  <c:v>0.92</c:v>
                </c:pt>
                <c:pt idx="19">
                  <c:v>0.95</c:v>
                </c:pt>
                <c:pt idx="20">
                  <c:v>0.97</c:v>
                </c:pt>
                <c:pt idx="21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474-4100-993B-BA5CEFA3D2E0}"/>
            </c:ext>
          </c:extLst>
        </c:ser>
        <c:ser>
          <c:idx val="0"/>
          <c:order val="2"/>
          <c:tx>
            <c:v>rear outer wheel</c:v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'[1]roll_RC_camber_Rr (50)'!$F$22:$Y$22</c:f>
              <c:numCache>
                <c:formatCode>General</c:formatCode>
                <c:ptCount val="20"/>
                <c:pt idx="0">
                  <c:v>2.4358599065093367</c:v>
                </c:pt>
                <c:pt idx="1">
                  <c:v>2.2989763225483624</c:v>
                </c:pt>
                <c:pt idx="2">
                  <c:v>2.1659324933351849</c:v>
                </c:pt>
                <c:pt idx="3">
                  <c:v>2.0360015050823375</c:v>
                </c:pt>
                <c:pt idx="4">
                  <c:v>1.9083462856584434</c:v>
                </c:pt>
                <c:pt idx="5">
                  <c:v>1.7821263011369448</c:v>
                </c:pt>
                <c:pt idx="6">
                  <c:v>1.6582252281597145</c:v>
                </c:pt>
                <c:pt idx="7">
                  <c:v>1.5357328776416133</c:v>
                </c:pt>
                <c:pt idx="8">
                  <c:v>1.4139438529940311</c:v>
                </c:pt>
                <c:pt idx="9">
                  <c:v>1.2936111546140805</c:v>
                </c:pt>
                <c:pt idx="10">
                  <c:v>1.1739549675640291</c:v>
                </c:pt>
                <c:pt idx="11">
                  <c:v>1.0541259943477241</c:v>
                </c:pt>
                <c:pt idx="12">
                  <c:v>0.93673945894394883</c:v>
                </c:pt>
                <c:pt idx="13">
                  <c:v>0.81834653036269378</c:v>
                </c:pt>
                <c:pt idx="14">
                  <c:v>0.69979802459083118</c:v>
                </c:pt>
                <c:pt idx="15">
                  <c:v>0.58375292355367736</c:v>
                </c:pt>
                <c:pt idx="16">
                  <c:v>0.4659111965878579</c:v>
                </c:pt>
                <c:pt idx="17">
                  <c:v>0.34884419717996662</c:v>
                </c:pt>
                <c:pt idx="18">
                  <c:v>0.23346145089905593</c:v>
                </c:pt>
                <c:pt idx="19">
                  <c:v>0.1163019108608445</c:v>
                </c:pt>
              </c:numCache>
            </c:numRef>
          </c:xVal>
          <c:yVal>
            <c:numRef>
              <c:f>'[1]roll_RC_camber_Rr (50)'!$F$8:$Y$8</c:f>
              <c:numCache>
                <c:formatCode>General</c:formatCode>
                <c:ptCount val="20"/>
                <c:pt idx="0">
                  <c:v>0.49</c:v>
                </c:pt>
                <c:pt idx="1">
                  <c:v>0.51</c:v>
                </c:pt>
                <c:pt idx="2">
                  <c:v>0.54</c:v>
                </c:pt>
                <c:pt idx="3">
                  <c:v>0.56000000000000005</c:v>
                </c:pt>
                <c:pt idx="4">
                  <c:v>0.59</c:v>
                </c:pt>
                <c:pt idx="5">
                  <c:v>0.61</c:v>
                </c:pt>
                <c:pt idx="6">
                  <c:v>0.64</c:v>
                </c:pt>
                <c:pt idx="7">
                  <c:v>0.66</c:v>
                </c:pt>
                <c:pt idx="8">
                  <c:v>0.69</c:v>
                </c:pt>
                <c:pt idx="9">
                  <c:v>0.72</c:v>
                </c:pt>
                <c:pt idx="10">
                  <c:v>0.74</c:v>
                </c:pt>
                <c:pt idx="11">
                  <c:v>0.77</c:v>
                </c:pt>
                <c:pt idx="12">
                  <c:v>0.79</c:v>
                </c:pt>
                <c:pt idx="13">
                  <c:v>0.82</c:v>
                </c:pt>
                <c:pt idx="14">
                  <c:v>0.84</c:v>
                </c:pt>
                <c:pt idx="15">
                  <c:v>0.87</c:v>
                </c:pt>
                <c:pt idx="16">
                  <c:v>0.89</c:v>
                </c:pt>
                <c:pt idx="17">
                  <c:v>0.92</c:v>
                </c:pt>
                <c:pt idx="18">
                  <c:v>0.95</c:v>
                </c:pt>
                <c:pt idx="19">
                  <c:v>0.97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4474-4100-993B-BA5CEFA3D2E0}"/>
            </c:ext>
          </c:extLst>
        </c:ser>
        <c:ser>
          <c:idx val="1"/>
          <c:order val="3"/>
          <c:tx>
            <c:v>rear inner wheel</c:v>
          </c:tx>
          <c:spPr>
            <a:ln w="19050" cap="rnd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  <a:round/>
            </a:ln>
            <a:effectLst/>
          </c:spPr>
          <c:marker>
            <c:symbol val="none"/>
          </c:marker>
          <c:xVal>
            <c:numRef>
              <c:f>'[1]roll_RC_camber_Rr (50)'!$F$22:$Y$22</c:f>
              <c:numCache>
                <c:formatCode>General</c:formatCode>
                <c:ptCount val="20"/>
                <c:pt idx="0">
                  <c:v>2.4358599065093367</c:v>
                </c:pt>
                <c:pt idx="1">
                  <c:v>2.2989763225483624</c:v>
                </c:pt>
                <c:pt idx="2">
                  <c:v>2.1659324933351849</c:v>
                </c:pt>
                <c:pt idx="3">
                  <c:v>2.0360015050823375</c:v>
                </c:pt>
                <c:pt idx="4">
                  <c:v>1.9083462856584434</c:v>
                </c:pt>
                <c:pt idx="5">
                  <c:v>1.7821263011369448</c:v>
                </c:pt>
                <c:pt idx="6">
                  <c:v>1.6582252281597145</c:v>
                </c:pt>
                <c:pt idx="7">
                  <c:v>1.5357328776416133</c:v>
                </c:pt>
                <c:pt idx="8">
                  <c:v>1.4139438529940311</c:v>
                </c:pt>
                <c:pt idx="9">
                  <c:v>1.2936111546140805</c:v>
                </c:pt>
                <c:pt idx="10">
                  <c:v>1.1739549675640291</c:v>
                </c:pt>
                <c:pt idx="11">
                  <c:v>1.0541259943477241</c:v>
                </c:pt>
                <c:pt idx="12">
                  <c:v>0.93673945894394883</c:v>
                </c:pt>
                <c:pt idx="13">
                  <c:v>0.81834653036269378</c:v>
                </c:pt>
                <c:pt idx="14">
                  <c:v>0.69979802459083118</c:v>
                </c:pt>
                <c:pt idx="15">
                  <c:v>0.58375292355367736</c:v>
                </c:pt>
                <c:pt idx="16">
                  <c:v>0.4659111965878579</c:v>
                </c:pt>
                <c:pt idx="17">
                  <c:v>0.34884419717996662</c:v>
                </c:pt>
                <c:pt idx="18">
                  <c:v>0.23346145089905593</c:v>
                </c:pt>
                <c:pt idx="19">
                  <c:v>0.1163019108608445</c:v>
                </c:pt>
              </c:numCache>
            </c:numRef>
          </c:xVal>
          <c:yVal>
            <c:numRef>
              <c:f>'[1]roll_RC_camber_Rr (50)'!$F$10:$Y$10</c:f>
              <c:numCache>
                <c:formatCode>General</c:formatCode>
                <c:ptCount val="20"/>
                <c:pt idx="0">
                  <c:v>1.52</c:v>
                </c:pt>
                <c:pt idx="1">
                  <c:v>1.49</c:v>
                </c:pt>
                <c:pt idx="2">
                  <c:v>1.47</c:v>
                </c:pt>
                <c:pt idx="3">
                  <c:v>1.44</c:v>
                </c:pt>
                <c:pt idx="4">
                  <c:v>1.41</c:v>
                </c:pt>
                <c:pt idx="5">
                  <c:v>1.39</c:v>
                </c:pt>
                <c:pt idx="6">
                  <c:v>1.36</c:v>
                </c:pt>
                <c:pt idx="7">
                  <c:v>1.34</c:v>
                </c:pt>
                <c:pt idx="8">
                  <c:v>1.31</c:v>
                </c:pt>
                <c:pt idx="9">
                  <c:v>1.28</c:v>
                </c:pt>
                <c:pt idx="10">
                  <c:v>1.26</c:v>
                </c:pt>
                <c:pt idx="11">
                  <c:v>1.23</c:v>
                </c:pt>
                <c:pt idx="12">
                  <c:v>1.21</c:v>
                </c:pt>
                <c:pt idx="13">
                  <c:v>1.18</c:v>
                </c:pt>
                <c:pt idx="14">
                  <c:v>1.1499999999999999</c:v>
                </c:pt>
                <c:pt idx="15">
                  <c:v>1.1299999999999999</c:v>
                </c:pt>
                <c:pt idx="16">
                  <c:v>1.1000000000000001</c:v>
                </c:pt>
                <c:pt idx="17">
                  <c:v>1.08</c:v>
                </c:pt>
                <c:pt idx="18">
                  <c:v>1.05</c:v>
                </c:pt>
                <c:pt idx="19">
                  <c:v>1.02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4474-4100-993B-BA5CEFA3D2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5961624"/>
        <c:axId val="1235962344"/>
      </c:scatterChart>
      <c:valAx>
        <c:axId val="12359616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Ay [G]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35962344"/>
        <c:crosses val="autoZero"/>
        <c:crossBetween val="midCat"/>
      </c:valAx>
      <c:valAx>
        <c:axId val="1235962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camber (deg)</a:t>
                </a:r>
                <a:endParaRPr lang="zh-TW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 alt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2359616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  <c:extLst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1800" dirty="0"/>
              <a:t>roll gradient</a:t>
            </a:r>
            <a:r>
              <a:rPr lang="en-US" altLang="zh-TW" sz="1800" baseline="0" dirty="0"/>
              <a:t> vs. ride height</a:t>
            </a:r>
            <a:endParaRPr lang="zh-TW" altLang="en-US" sz="18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v>rear</c:v>
          </c:tx>
          <c:marker>
            <c:symbol val="none"/>
          </c:marker>
          <c:xVal>
            <c:numRef>
              <c:f>'ride vs RC &amp; spring travel 50'!$G$7:$BA$7</c:f>
              <c:numCache>
                <c:formatCode>General</c:formatCode>
                <c:ptCount val="47"/>
                <c:pt idx="0">
                  <c:v>-9.2499999999999929</c:v>
                </c:pt>
                <c:pt idx="1">
                  <c:v>-8.4999999999999929</c:v>
                </c:pt>
                <c:pt idx="2">
                  <c:v>-7.7499999999999929</c:v>
                </c:pt>
                <c:pt idx="3">
                  <c:v>-6.9999999999999929</c:v>
                </c:pt>
                <c:pt idx="4">
                  <c:v>-6.2499999999999929</c:v>
                </c:pt>
                <c:pt idx="5">
                  <c:v>-5.4999999999999929</c:v>
                </c:pt>
                <c:pt idx="6">
                  <c:v>-4.7499999999999929</c:v>
                </c:pt>
                <c:pt idx="7">
                  <c:v>-3.9999999999999929</c:v>
                </c:pt>
                <c:pt idx="8">
                  <c:v>-3.2499999999999929</c:v>
                </c:pt>
                <c:pt idx="9">
                  <c:v>-2.4999999999999929</c:v>
                </c:pt>
                <c:pt idx="10">
                  <c:v>-1.7499999999999929</c:v>
                </c:pt>
                <c:pt idx="11">
                  <c:v>-0.99999999999999289</c:v>
                </c:pt>
                <c:pt idx="12">
                  <c:v>-0.24999999999999289</c:v>
                </c:pt>
                <c:pt idx="13">
                  <c:v>0.50000000000000711</c:v>
                </c:pt>
                <c:pt idx="14">
                  <c:v>1.2500000000000071</c:v>
                </c:pt>
                <c:pt idx="15">
                  <c:v>2.0000000000000071</c:v>
                </c:pt>
                <c:pt idx="16">
                  <c:v>2.75</c:v>
                </c:pt>
                <c:pt idx="17">
                  <c:v>3.5</c:v>
                </c:pt>
                <c:pt idx="18">
                  <c:v>4.25</c:v>
                </c:pt>
                <c:pt idx="19">
                  <c:v>5</c:v>
                </c:pt>
                <c:pt idx="20">
                  <c:v>5.75</c:v>
                </c:pt>
                <c:pt idx="21">
                  <c:v>6.5</c:v>
                </c:pt>
                <c:pt idx="22">
                  <c:v>7.25</c:v>
                </c:pt>
                <c:pt idx="23">
                  <c:v>8</c:v>
                </c:pt>
                <c:pt idx="24">
                  <c:v>8.75</c:v>
                </c:pt>
                <c:pt idx="25">
                  <c:v>9.5</c:v>
                </c:pt>
                <c:pt idx="26">
                  <c:v>10.25</c:v>
                </c:pt>
                <c:pt idx="27">
                  <c:v>11</c:v>
                </c:pt>
                <c:pt idx="28">
                  <c:v>11.75</c:v>
                </c:pt>
                <c:pt idx="29">
                  <c:v>12.5</c:v>
                </c:pt>
                <c:pt idx="30">
                  <c:v>13.25</c:v>
                </c:pt>
                <c:pt idx="31">
                  <c:v>14</c:v>
                </c:pt>
                <c:pt idx="32">
                  <c:v>14.75</c:v>
                </c:pt>
                <c:pt idx="33">
                  <c:v>15.5</c:v>
                </c:pt>
                <c:pt idx="34">
                  <c:v>16.25</c:v>
                </c:pt>
                <c:pt idx="35">
                  <c:v>17</c:v>
                </c:pt>
                <c:pt idx="36">
                  <c:v>17.75</c:v>
                </c:pt>
                <c:pt idx="37">
                  <c:v>18.5</c:v>
                </c:pt>
                <c:pt idx="38">
                  <c:v>19.25</c:v>
                </c:pt>
                <c:pt idx="39">
                  <c:v>20</c:v>
                </c:pt>
                <c:pt idx="40">
                  <c:v>20.75</c:v>
                </c:pt>
                <c:pt idx="41">
                  <c:v>21.5</c:v>
                </c:pt>
                <c:pt idx="42">
                  <c:v>22.25</c:v>
                </c:pt>
                <c:pt idx="43">
                  <c:v>23</c:v>
                </c:pt>
                <c:pt idx="44">
                  <c:v>23.75</c:v>
                </c:pt>
              </c:numCache>
            </c:numRef>
          </c:xVal>
          <c:yVal>
            <c:numRef>
              <c:f>'ride vs RC &amp; spring travel 50'!$F$19:$AY$19</c:f>
              <c:numCache>
                <c:formatCode>General</c:formatCode>
                <c:ptCount val="46"/>
                <c:pt idx="0">
                  <c:v>560.39944735359063</c:v>
                </c:pt>
                <c:pt idx="1">
                  <c:v>560.39944735359063</c:v>
                </c:pt>
                <c:pt idx="2">
                  <c:v>567.88374254661994</c:v>
                </c:pt>
                <c:pt idx="3">
                  <c:v>567.88374254664109</c:v>
                </c:pt>
                <c:pt idx="4">
                  <c:v>567.88374254664109</c:v>
                </c:pt>
                <c:pt idx="5">
                  <c:v>575.32427457491292</c:v>
                </c:pt>
                <c:pt idx="6">
                  <c:v>582.7196309626836</c:v>
                </c:pt>
                <c:pt idx="7">
                  <c:v>575.32427457491292</c:v>
                </c:pt>
                <c:pt idx="8">
                  <c:v>590.0684827777925</c:v>
                </c:pt>
                <c:pt idx="9">
                  <c:v>582.71963096270451</c:v>
                </c:pt>
                <c:pt idx="10">
                  <c:v>590.06848277781319</c:v>
                </c:pt>
                <c:pt idx="11">
                  <c:v>597.36958233359599</c:v>
                </c:pt>
                <c:pt idx="12">
                  <c:v>597.36958233359599</c:v>
                </c:pt>
                <c:pt idx="13">
                  <c:v>604.62176087793364</c:v>
                </c:pt>
                <c:pt idx="14">
                  <c:v>604.62176087793364</c:v>
                </c:pt>
                <c:pt idx="15">
                  <c:v>611.82392627516401</c:v>
                </c:pt>
                <c:pt idx="16">
                  <c:v>611.82392627518436</c:v>
                </c:pt>
                <c:pt idx="17">
                  <c:v>618.97506068737744</c:v>
                </c:pt>
                <c:pt idx="18">
                  <c:v>618.97506068735731</c:v>
                </c:pt>
                <c:pt idx="19">
                  <c:v>626.07421825956146</c:v>
                </c:pt>
                <c:pt idx="20">
                  <c:v>633.12052281512138</c:v>
                </c:pt>
                <c:pt idx="21">
                  <c:v>633.12052281512138</c:v>
                </c:pt>
                <c:pt idx="22">
                  <c:v>640.1131655647705</c:v>
                </c:pt>
                <c:pt idx="23">
                  <c:v>640.1131655647705</c:v>
                </c:pt>
                <c:pt idx="24">
                  <c:v>653.9345538157321</c:v>
                </c:pt>
                <c:pt idx="25">
                  <c:v>653.9345538157321</c:v>
                </c:pt>
                <c:pt idx="26">
                  <c:v>660.76199834110241</c:v>
                </c:pt>
                <c:pt idx="27">
                  <c:v>667.53317468999103</c:v>
                </c:pt>
                <c:pt idx="28">
                  <c:v>674.24757742558234</c:v>
                </c:pt>
                <c:pt idx="29">
                  <c:v>680.90475526667421</c:v>
                </c:pt>
                <c:pt idx="30">
                  <c:v>687.50430899656203</c:v>
                </c:pt>
                <c:pt idx="31">
                  <c:v>694.04588941054828</c:v>
                </c:pt>
                <c:pt idx="32">
                  <c:v>700.52919530453266</c:v>
                </c:pt>
                <c:pt idx="33">
                  <c:v>713.32000694492046</c:v>
                </c:pt>
                <c:pt idx="34">
                  <c:v>719.62713277898035</c:v>
                </c:pt>
                <c:pt idx="35">
                  <c:v>732.06418040249946</c:v>
                </c:pt>
                <c:pt idx="36">
                  <c:v>738.19395932971952</c:v>
                </c:pt>
                <c:pt idx="37">
                  <c:v>756.22819806217376</c:v>
                </c:pt>
                <c:pt idx="38">
                  <c:v>767.95565505922093</c:v>
                </c:pt>
                <c:pt idx="39">
                  <c:v>779.44787132318459</c:v>
                </c:pt>
                <c:pt idx="40">
                  <c:v>796.24823405169661</c:v>
                </c:pt>
                <c:pt idx="41">
                  <c:v>812.52866720034342</c:v>
                </c:pt>
                <c:pt idx="42">
                  <c:v>833.44075227267422</c:v>
                </c:pt>
                <c:pt idx="43">
                  <c:v>853.46443313324198</c:v>
                </c:pt>
                <c:pt idx="44">
                  <c:v>881.88987513930851</c:v>
                </c:pt>
                <c:pt idx="45">
                  <c:v>908.46760000784388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655-4D0E-8B22-60D73D50CF41}"/>
            </c:ext>
          </c:extLst>
        </c:ser>
        <c:ser>
          <c:idx val="0"/>
          <c:order val="1"/>
          <c:tx>
            <c:v>front</c:v>
          </c:tx>
          <c:spPr>
            <a:effectLst/>
          </c:spPr>
          <c:marker>
            <c:symbol val="none"/>
          </c:marker>
          <c:xVal>
            <c:numRef>
              <c:f>'ride vs RC &amp; spring travel 50'!$G$30:$BN$30</c:f>
              <c:numCache>
                <c:formatCode>General</c:formatCode>
                <c:ptCount val="60"/>
                <c:pt idx="0">
                  <c:v>-11.25</c:v>
                </c:pt>
                <c:pt idx="1">
                  <c:v>-10.5</c:v>
                </c:pt>
                <c:pt idx="2">
                  <c:v>-9.75</c:v>
                </c:pt>
                <c:pt idx="3">
                  <c:v>-9</c:v>
                </c:pt>
                <c:pt idx="4">
                  <c:v>-8.25</c:v>
                </c:pt>
                <c:pt idx="5">
                  <c:v>-7.5</c:v>
                </c:pt>
                <c:pt idx="6">
                  <c:v>-6.75</c:v>
                </c:pt>
                <c:pt idx="7">
                  <c:v>-6</c:v>
                </c:pt>
                <c:pt idx="8">
                  <c:v>-5.25</c:v>
                </c:pt>
                <c:pt idx="9">
                  <c:v>-4.5</c:v>
                </c:pt>
                <c:pt idx="10">
                  <c:v>-3.75</c:v>
                </c:pt>
                <c:pt idx="11">
                  <c:v>-3</c:v>
                </c:pt>
                <c:pt idx="12">
                  <c:v>-2.25</c:v>
                </c:pt>
                <c:pt idx="13">
                  <c:v>-1.5</c:v>
                </c:pt>
                <c:pt idx="14">
                  <c:v>-0.75</c:v>
                </c:pt>
                <c:pt idx="15">
                  <c:v>0</c:v>
                </c:pt>
                <c:pt idx="16">
                  <c:v>0.75</c:v>
                </c:pt>
                <c:pt idx="17">
                  <c:v>1.5</c:v>
                </c:pt>
                <c:pt idx="18">
                  <c:v>2.25</c:v>
                </c:pt>
                <c:pt idx="19">
                  <c:v>3</c:v>
                </c:pt>
                <c:pt idx="20">
                  <c:v>3.75</c:v>
                </c:pt>
                <c:pt idx="21">
                  <c:v>4.5</c:v>
                </c:pt>
                <c:pt idx="22">
                  <c:v>5.25</c:v>
                </c:pt>
                <c:pt idx="23">
                  <c:v>6</c:v>
                </c:pt>
                <c:pt idx="24">
                  <c:v>6.75</c:v>
                </c:pt>
                <c:pt idx="25">
                  <c:v>7.5</c:v>
                </c:pt>
                <c:pt idx="26">
                  <c:v>8.25</c:v>
                </c:pt>
                <c:pt idx="27">
                  <c:v>9</c:v>
                </c:pt>
                <c:pt idx="28">
                  <c:v>9.75</c:v>
                </c:pt>
                <c:pt idx="29">
                  <c:v>10.5</c:v>
                </c:pt>
                <c:pt idx="30">
                  <c:v>11.25</c:v>
                </c:pt>
                <c:pt idx="31">
                  <c:v>12</c:v>
                </c:pt>
                <c:pt idx="32">
                  <c:v>12.75</c:v>
                </c:pt>
                <c:pt idx="33">
                  <c:v>13.5</c:v>
                </c:pt>
                <c:pt idx="34">
                  <c:v>14.25</c:v>
                </c:pt>
                <c:pt idx="35">
                  <c:v>15</c:v>
                </c:pt>
                <c:pt idx="36">
                  <c:v>15.75</c:v>
                </c:pt>
                <c:pt idx="37">
                  <c:v>16.5</c:v>
                </c:pt>
                <c:pt idx="38">
                  <c:v>17.25</c:v>
                </c:pt>
                <c:pt idx="39">
                  <c:v>18</c:v>
                </c:pt>
                <c:pt idx="40">
                  <c:v>18.75</c:v>
                </c:pt>
                <c:pt idx="41">
                  <c:v>19.5</c:v>
                </c:pt>
                <c:pt idx="42">
                  <c:v>20.25</c:v>
                </c:pt>
                <c:pt idx="43">
                  <c:v>21</c:v>
                </c:pt>
                <c:pt idx="44">
                  <c:v>21.75</c:v>
                </c:pt>
                <c:pt idx="45">
                  <c:v>22.5</c:v>
                </c:pt>
                <c:pt idx="46">
                  <c:v>23.25</c:v>
                </c:pt>
                <c:pt idx="47">
                  <c:v>24</c:v>
                </c:pt>
                <c:pt idx="50">
                  <c:v>-25.5</c:v>
                </c:pt>
                <c:pt idx="51">
                  <c:v>-24.75</c:v>
                </c:pt>
                <c:pt idx="52">
                  <c:v>-24</c:v>
                </c:pt>
                <c:pt idx="53">
                  <c:v>-23.25</c:v>
                </c:pt>
                <c:pt idx="54">
                  <c:v>-22.5</c:v>
                </c:pt>
                <c:pt idx="55">
                  <c:v>-21.75</c:v>
                </c:pt>
                <c:pt idx="56">
                  <c:v>-21</c:v>
                </c:pt>
                <c:pt idx="57">
                  <c:v>-20.25</c:v>
                </c:pt>
                <c:pt idx="58">
                  <c:v>-19.5</c:v>
                </c:pt>
                <c:pt idx="59">
                  <c:v>-18.75</c:v>
                </c:pt>
              </c:numCache>
            </c:numRef>
          </c:xVal>
          <c:yVal>
            <c:numRef>
              <c:f>'ride vs RC &amp; spring travel 50'!$G$41:$BB$41</c:f>
              <c:numCache>
                <c:formatCode>0.00</c:formatCode>
                <c:ptCount val="48"/>
                <c:pt idx="0">
                  <c:v>509.8019174911301</c:v>
                </c:pt>
                <c:pt idx="1">
                  <c:v>516.73318163556121</c:v>
                </c:pt>
                <c:pt idx="2">
                  <c:v>516.73318163556121</c:v>
                </c:pt>
                <c:pt idx="3">
                  <c:v>523.65271469508173</c:v>
                </c:pt>
                <c:pt idx="4">
                  <c:v>523.65271469510128</c:v>
                </c:pt>
                <c:pt idx="5">
                  <c:v>523.65271469508173</c:v>
                </c:pt>
                <c:pt idx="6">
                  <c:v>530.55886649664444</c:v>
                </c:pt>
                <c:pt idx="7">
                  <c:v>530.55886649662489</c:v>
                </c:pt>
                <c:pt idx="8">
                  <c:v>530.55886649664444</c:v>
                </c:pt>
                <c:pt idx="9">
                  <c:v>530.55886649662489</c:v>
                </c:pt>
                <c:pt idx="10">
                  <c:v>537.45004164077841</c:v>
                </c:pt>
                <c:pt idx="11">
                  <c:v>537.45004164077841</c:v>
                </c:pt>
                <c:pt idx="12">
                  <c:v>537.45004164077841</c:v>
                </c:pt>
                <c:pt idx="13">
                  <c:v>544.32469897599344</c:v>
                </c:pt>
                <c:pt idx="14">
                  <c:v>544.324698976013</c:v>
                </c:pt>
                <c:pt idx="15">
                  <c:v>544.32469897599344</c:v>
                </c:pt>
                <c:pt idx="16">
                  <c:v>551.18135102262227</c:v>
                </c:pt>
                <c:pt idx="17">
                  <c:v>551.18135102264159</c:v>
                </c:pt>
                <c:pt idx="18">
                  <c:v>551.18135102264159</c:v>
                </c:pt>
                <c:pt idx="19">
                  <c:v>551.18135102262227</c:v>
                </c:pt>
                <c:pt idx="20">
                  <c:v>558.01856335003549</c:v>
                </c:pt>
                <c:pt idx="21">
                  <c:v>558.01856335003549</c:v>
                </c:pt>
                <c:pt idx="22">
                  <c:v>564.83495391050849</c:v>
                </c:pt>
                <c:pt idx="23">
                  <c:v>564.83495391050849</c:v>
                </c:pt>
                <c:pt idx="24">
                  <c:v>564.83495391050849</c:v>
                </c:pt>
                <c:pt idx="25">
                  <c:v>571.62919233348293</c:v>
                </c:pt>
                <c:pt idx="26">
                  <c:v>571.62919233348293</c:v>
                </c:pt>
                <c:pt idx="27">
                  <c:v>571.62919233346361</c:v>
                </c:pt>
                <c:pt idx="28">
                  <c:v>578.39999918303783</c:v>
                </c:pt>
                <c:pt idx="29">
                  <c:v>578.39999918303783</c:v>
                </c:pt>
                <c:pt idx="30">
                  <c:v>585.14614518236169</c:v>
                </c:pt>
                <c:pt idx="31">
                  <c:v>585.14614518236169</c:v>
                </c:pt>
                <c:pt idx="32">
                  <c:v>585.14614518236169</c:v>
                </c:pt>
                <c:pt idx="33">
                  <c:v>591.86645040784447</c:v>
                </c:pt>
                <c:pt idx="34">
                  <c:v>598.55978345596145</c:v>
                </c:pt>
                <c:pt idx="35">
                  <c:v>598.55978345598055</c:v>
                </c:pt>
                <c:pt idx="36">
                  <c:v>605.2250605861334</c:v>
                </c:pt>
                <c:pt idx="37">
                  <c:v>605.22506058615227</c:v>
                </c:pt>
                <c:pt idx="38">
                  <c:v>611.86124484157335</c:v>
                </c:pt>
                <c:pt idx="39">
                  <c:v>618.46734515174353</c:v>
                </c:pt>
                <c:pt idx="40">
                  <c:v>625.0424154180746</c:v>
                </c:pt>
                <c:pt idx="41">
                  <c:v>625.0424154180746</c:v>
                </c:pt>
                <c:pt idx="42">
                  <c:v>638.09590070563604</c:v>
                </c:pt>
                <c:pt idx="43">
                  <c:v>638.09590070561762</c:v>
                </c:pt>
                <c:pt idx="44">
                  <c:v>644.57263998198732</c:v>
                </c:pt>
                <c:pt idx="45">
                  <c:v>657.42223285973603</c:v>
                </c:pt>
                <c:pt idx="46">
                  <c:v>663.7936550167999</c:v>
                </c:pt>
                <c:pt idx="47">
                  <c:v>670.12860451013728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8655-4D0E-8B22-60D73D50CF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8502672"/>
        <c:axId val="1088509872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v>q</c:v>
                </c:tx>
                <c:marker>
                  <c:symbol val="none"/>
                </c:marker>
                <c:xVal>
                  <c:numRef>
                    <c:extLst>
                      <c:ext uri="{02D57815-91ED-43cb-92C2-25804820EDAC}">
                        <c15:formulaRef>
                          <c15:sqref>'ride vs RC &amp; spring travel 50'!$G$30:$XFD$30</c15:sqref>
                        </c15:formulaRef>
                      </c:ext>
                    </c:extLst>
                    <c:numCache>
                      <c:formatCode>General</c:formatCode>
                      <c:ptCount val="16378"/>
                      <c:pt idx="0">
                        <c:v>-11.25</c:v>
                      </c:pt>
                      <c:pt idx="1">
                        <c:v>-10.5</c:v>
                      </c:pt>
                      <c:pt idx="2">
                        <c:v>-9.75</c:v>
                      </c:pt>
                      <c:pt idx="3">
                        <c:v>-9</c:v>
                      </c:pt>
                      <c:pt idx="4">
                        <c:v>-8.25</c:v>
                      </c:pt>
                      <c:pt idx="5">
                        <c:v>-7.5</c:v>
                      </c:pt>
                      <c:pt idx="6">
                        <c:v>-6.75</c:v>
                      </c:pt>
                      <c:pt idx="7">
                        <c:v>-6</c:v>
                      </c:pt>
                      <c:pt idx="8">
                        <c:v>-5.25</c:v>
                      </c:pt>
                      <c:pt idx="9">
                        <c:v>-4.5</c:v>
                      </c:pt>
                      <c:pt idx="10">
                        <c:v>-3.75</c:v>
                      </c:pt>
                      <c:pt idx="11">
                        <c:v>-3</c:v>
                      </c:pt>
                      <c:pt idx="12">
                        <c:v>-2.25</c:v>
                      </c:pt>
                      <c:pt idx="13">
                        <c:v>-1.5</c:v>
                      </c:pt>
                      <c:pt idx="14">
                        <c:v>-0.75</c:v>
                      </c:pt>
                      <c:pt idx="15">
                        <c:v>0</c:v>
                      </c:pt>
                      <c:pt idx="16">
                        <c:v>0.75</c:v>
                      </c:pt>
                      <c:pt idx="17">
                        <c:v>1.5</c:v>
                      </c:pt>
                      <c:pt idx="18">
                        <c:v>2.25</c:v>
                      </c:pt>
                      <c:pt idx="19">
                        <c:v>3</c:v>
                      </c:pt>
                      <c:pt idx="20">
                        <c:v>3.75</c:v>
                      </c:pt>
                      <c:pt idx="21">
                        <c:v>4.5</c:v>
                      </c:pt>
                      <c:pt idx="22">
                        <c:v>5.25</c:v>
                      </c:pt>
                      <c:pt idx="23">
                        <c:v>6</c:v>
                      </c:pt>
                      <c:pt idx="24">
                        <c:v>6.75</c:v>
                      </c:pt>
                      <c:pt idx="25">
                        <c:v>7.5</c:v>
                      </c:pt>
                      <c:pt idx="26">
                        <c:v>8.25</c:v>
                      </c:pt>
                      <c:pt idx="27">
                        <c:v>9</c:v>
                      </c:pt>
                      <c:pt idx="28">
                        <c:v>9.75</c:v>
                      </c:pt>
                      <c:pt idx="29">
                        <c:v>10.5</c:v>
                      </c:pt>
                      <c:pt idx="30">
                        <c:v>11.25</c:v>
                      </c:pt>
                      <c:pt idx="31">
                        <c:v>12</c:v>
                      </c:pt>
                      <c:pt idx="32">
                        <c:v>12.75</c:v>
                      </c:pt>
                      <c:pt idx="33">
                        <c:v>13.5</c:v>
                      </c:pt>
                      <c:pt idx="34">
                        <c:v>14.25</c:v>
                      </c:pt>
                      <c:pt idx="35">
                        <c:v>15</c:v>
                      </c:pt>
                      <c:pt idx="36">
                        <c:v>15.75</c:v>
                      </c:pt>
                      <c:pt idx="37">
                        <c:v>16.5</c:v>
                      </c:pt>
                      <c:pt idx="38">
                        <c:v>17.25</c:v>
                      </c:pt>
                      <c:pt idx="39">
                        <c:v>18</c:v>
                      </c:pt>
                      <c:pt idx="40">
                        <c:v>18.75</c:v>
                      </c:pt>
                      <c:pt idx="41">
                        <c:v>19.5</c:v>
                      </c:pt>
                      <c:pt idx="42">
                        <c:v>20.25</c:v>
                      </c:pt>
                      <c:pt idx="43">
                        <c:v>21</c:v>
                      </c:pt>
                      <c:pt idx="44">
                        <c:v>21.75</c:v>
                      </c:pt>
                      <c:pt idx="45">
                        <c:v>22.5</c:v>
                      </c:pt>
                      <c:pt idx="46">
                        <c:v>23.25</c:v>
                      </c:pt>
                      <c:pt idx="47">
                        <c:v>24</c:v>
                      </c:pt>
                      <c:pt idx="50">
                        <c:v>-25.5</c:v>
                      </c:pt>
                      <c:pt idx="51">
                        <c:v>-24.75</c:v>
                      </c:pt>
                      <c:pt idx="52">
                        <c:v>-24</c:v>
                      </c:pt>
                      <c:pt idx="53">
                        <c:v>-23.25</c:v>
                      </c:pt>
                      <c:pt idx="54">
                        <c:v>-22.5</c:v>
                      </c:pt>
                      <c:pt idx="55">
                        <c:v>-21.75</c:v>
                      </c:pt>
                      <c:pt idx="56">
                        <c:v>-21</c:v>
                      </c:pt>
                      <c:pt idx="57">
                        <c:v>-20.25</c:v>
                      </c:pt>
                      <c:pt idx="58">
                        <c:v>-19.5</c:v>
                      </c:pt>
                      <c:pt idx="59">
                        <c:v>-18.75</c:v>
                      </c:pt>
                      <c:pt idx="60">
                        <c:v>-18</c:v>
                      </c:pt>
                      <c:pt idx="61">
                        <c:v>-17.25</c:v>
                      </c:pt>
                      <c:pt idx="62">
                        <c:v>-16.5</c:v>
                      </c:pt>
                      <c:pt idx="63">
                        <c:v>-15.75</c:v>
                      </c:pt>
                      <c:pt idx="64">
                        <c:v>-15</c:v>
                      </c:pt>
                      <c:pt idx="65">
                        <c:v>-14.25</c:v>
                      </c:pt>
                      <c:pt idx="66">
                        <c:v>-13.5</c:v>
                      </c:pt>
                      <c:pt idx="67">
                        <c:v>-12.75</c:v>
                      </c:pt>
                      <c:pt idx="68">
                        <c:v>-12</c:v>
                      </c:pt>
                      <c:pt idx="69">
                        <c:v>-11.25</c:v>
                      </c:pt>
                      <c:pt idx="70">
                        <c:v>-10.5</c:v>
                      </c:pt>
                      <c:pt idx="71">
                        <c:v>-9.75</c:v>
                      </c:pt>
                      <c:pt idx="72">
                        <c:v>-9</c:v>
                      </c:pt>
                      <c:pt idx="73">
                        <c:v>-8.25</c:v>
                      </c:pt>
                      <c:pt idx="74">
                        <c:v>-7.5</c:v>
                      </c:pt>
                      <c:pt idx="75">
                        <c:v>-6.75</c:v>
                      </c:pt>
                      <c:pt idx="76">
                        <c:v>-6</c:v>
                      </c:pt>
                      <c:pt idx="77">
                        <c:v>-5.25</c:v>
                      </c:pt>
                      <c:pt idx="78">
                        <c:v>-4.5</c:v>
                      </c:pt>
                      <c:pt idx="79">
                        <c:v>-3.75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'ride vs RC &amp; spring travel 50'!$G$47:$AY$47</c15:sqref>
                        </c15:formulaRef>
                      </c:ext>
                    </c:extLst>
                    <c:numCache>
                      <c:formatCode>General</c:formatCode>
                      <c:ptCount val="45"/>
                      <c:pt idx="0">
                        <c:v>0.47636074316266552</c:v>
                      </c:pt>
                      <c:pt idx="1">
                        <c:v>0.47641998766079224</c:v>
                      </c:pt>
                      <c:pt idx="2">
                        <c:v>0.47641998766078303</c:v>
                      </c:pt>
                      <c:pt idx="3">
                        <c:v>0.47973909732555803</c:v>
                      </c:pt>
                      <c:pt idx="4">
                        <c:v>0.47649106378736189</c:v>
                      </c:pt>
                      <c:pt idx="5">
                        <c:v>0.47330604090954331</c:v>
                      </c:pt>
                      <c:pt idx="6">
                        <c:v>0.47976033523990036</c:v>
                      </c:pt>
                      <c:pt idx="7">
                        <c:v>0.47344807963160151</c:v>
                      </c:pt>
                      <c:pt idx="8">
                        <c:v>0.47657335312543181</c:v>
                      </c:pt>
                      <c:pt idx="9">
                        <c:v>0.4734480796315928</c:v>
                      </c:pt>
                      <c:pt idx="10">
                        <c:v>0.47359953096203661</c:v>
                      </c:pt>
                      <c:pt idx="11">
                        <c:v>0.47359953096203661</c:v>
                      </c:pt>
                      <c:pt idx="12">
                        <c:v>0.47059216456924358</c:v>
                      </c:pt>
                      <c:pt idx="13">
                        <c:v>0.47375984695161244</c:v>
                      </c:pt>
                      <c:pt idx="14">
                        <c:v>0.47080858558107674</c:v>
                      </c:pt>
                      <c:pt idx="15">
                        <c:v>0.47080858558105954</c:v>
                      </c:pt>
                      <c:pt idx="16">
                        <c:v>0.47103220176963978</c:v>
                      </c:pt>
                      <c:pt idx="17">
                        <c:v>0.47103220176965666</c:v>
                      </c:pt>
                      <c:pt idx="18">
                        <c:v>0.4681917549633749</c:v>
                      </c:pt>
                      <c:pt idx="19">
                        <c:v>0.4654061292975184</c:v>
                      </c:pt>
                      <c:pt idx="20">
                        <c:v>0.46847473131501594</c:v>
                      </c:pt>
                      <c:pt idx="21">
                        <c:v>0.46574057750348902</c:v>
                      </c:pt>
                      <c:pt idx="22">
                        <c:v>0.46876288263471316</c:v>
                      </c:pt>
                      <c:pt idx="23">
                        <c:v>0.46344690306887909</c:v>
                      </c:pt>
                      <c:pt idx="24">
                        <c:v>0.46344690306887909</c:v>
                      </c:pt>
                      <c:pt idx="25">
                        <c:v>0.46383745409652355</c:v>
                      </c:pt>
                      <c:pt idx="26">
                        <c:v>0.46130289907573857</c:v>
                      </c:pt>
                      <c:pt idx="27">
                        <c:v>0.45881679970966738</c:v>
                      </c:pt>
                      <c:pt idx="28">
                        <c:v>0.45930105253655268</c:v>
                      </c:pt>
                      <c:pt idx="29">
                        <c:v>0.45690657298954185</c:v>
                      </c:pt>
                      <c:pt idx="30">
                        <c:v>0.45743416888034216</c:v>
                      </c:pt>
                      <c:pt idx="31">
                        <c:v>0.45512745461911303</c:v>
                      </c:pt>
                      <c:pt idx="32">
                        <c:v>0.45064412670574006</c:v>
                      </c:pt>
                      <c:pt idx="33">
                        <c:v>0.45129191480270625</c:v>
                      </c:pt>
                      <c:pt idx="34">
                        <c:v>0.44983391229502201</c:v>
                      </c:pt>
                      <c:pt idx="35">
                        <c:v>0.44777116704279757</c:v>
                      </c:pt>
                      <c:pt idx="36">
                        <c:v>0.44454340003344628</c:v>
                      </c:pt>
                      <c:pt idx="37">
                        <c:v>0.44074683957508537</c:v>
                      </c:pt>
                      <c:pt idx="38">
                        <c:v>0.43977376251814704</c:v>
                      </c:pt>
                      <c:pt idx="39">
                        <c:v>0.43716726827874014</c:v>
                      </c:pt>
                      <c:pt idx="40">
                        <c:v>0.43479061520882223</c:v>
                      </c:pt>
                      <c:pt idx="41">
                        <c:v>0.42855648201118368</c:v>
                      </c:pt>
                      <c:pt idx="42">
                        <c:v>0.42780428403009857</c:v>
                      </c:pt>
                      <c:pt idx="43">
                        <c:v>0.41980386319793972</c:v>
                      </c:pt>
                      <c:pt idx="44">
                        <c:v>0.4150392394122433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4-8655-4D0E-8B22-60D73D50CF41}"/>
                  </c:ext>
                </c:extLst>
              </c15:ser>
            </c15:filteredScatterSeries>
          </c:ext>
        </c:extLst>
      </c:scatterChart>
      <c:valAx>
        <c:axId val="10885026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200" dirty="0"/>
                  <a:t>ride height[mm]</a:t>
                </a:r>
                <a:endParaRPr lang="zh-TW" altLang="en-US" sz="1200" dirty="0"/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88509872"/>
        <c:crosses val="autoZero"/>
        <c:crossBetween val="midCat"/>
      </c:valAx>
      <c:valAx>
        <c:axId val="1088509872"/>
        <c:scaling>
          <c:orientation val="minMax"/>
          <c:max val="900"/>
          <c:min val="4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 sz="1100" dirty="0"/>
                  <a:t>roll gradient</a:t>
                </a:r>
                <a:r>
                  <a:rPr lang="zh-TW" altLang="en-US" sz="1100" baseline="0" dirty="0"/>
                  <a:t> </a:t>
                </a:r>
                <a:r>
                  <a:rPr lang="en-US" altLang="zh-TW" sz="1100" baseline="0" dirty="0"/>
                  <a:t>[deg/G]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08850267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  <c:extLst/>
  </c:chart>
  <c:txPr>
    <a:bodyPr/>
    <a:lstStyle/>
    <a:p>
      <a:pPr>
        <a:defRPr/>
      </a:pPr>
      <a:endParaRPr lang="zh-TW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35C256-8B21-43C2-88B2-9E98E9AABA46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4A399BE7-64FB-4FF4-80BB-BD3E538ED852}">
      <dgm:prSet phldrT="[文字]"/>
      <dgm:spPr/>
      <dgm:t>
        <a:bodyPr/>
        <a:lstStyle/>
        <a:p>
          <a:pPr marL="0" lvl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dirty="0"/>
            <a:t>Vehicle dynamic study </a:t>
          </a:r>
          <a:endParaRPr lang="zh-TW" altLang="en-US" dirty="0"/>
        </a:p>
      </dgm:t>
    </dgm:pt>
    <dgm:pt modelId="{B0A0F9FB-6312-48EC-9E01-B3F35CB26221}" type="parTrans" cxnId="{C6A9C289-F31C-4BB6-9C02-17629D347376}">
      <dgm:prSet/>
      <dgm:spPr/>
      <dgm:t>
        <a:bodyPr/>
        <a:lstStyle/>
        <a:p>
          <a:endParaRPr lang="zh-TW" altLang="en-US"/>
        </a:p>
      </dgm:t>
    </dgm:pt>
    <dgm:pt modelId="{C0059108-B0A4-46DD-B5B3-F9EF86BE7EF9}" type="sibTrans" cxnId="{C6A9C289-F31C-4BB6-9C02-17629D347376}">
      <dgm:prSet/>
      <dgm:spPr/>
      <dgm:t>
        <a:bodyPr/>
        <a:lstStyle/>
        <a:p>
          <a:endParaRPr lang="zh-TW" altLang="en-US"/>
        </a:p>
      </dgm:t>
    </dgm:pt>
    <dgm:pt modelId="{34CD82D3-A462-4E6B-8154-2FEB3D9E39F2}">
      <dgm:prSet phldrT="[文字]"/>
      <dgm:spPr/>
      <dgm:t>
        <a:bodyPr/>
        <a:lstStyle/>
        <a:p>
          <a:r>
            <a:rPr lang="en-US" altLang="zh-TW" dirty="0"/>
            <a:t>Suspension design</a:t>
          </a:r>
          <a:endParaRPr lang="zh-TW" altLang="en-US" dirty="0"/>
        </a:p>
      </dgm:t>
    </dgm:pt>
    <dgm:pt modelId="{4EC7BFFA-DA7D-48E8-AFB4-114DDBC9D4FB}" type="parTrans" cxnId="{68FA3238-D538-42DD-9836-AB77F15DD6DE}">
      <dgm:prSet/>
      <dgm:spPr/>
      <dgm:t>
        <a:bodyPr/>
        <a:lstStyle/>
        <a:p>
          <a:endParaRPr lang="zh-TW" altLang="en-US"/>
        </a:p>
      </dgm:t>
    </dgm:pt>
    <dgm:pt modelId="{D4A98463-9652-47AA-93B4-07D9BC714CEC}" type="sibTrans" cxnId="{68FA3238-D538-42DD-9836-AB77F15DD6DE}">
      <dgm:prSet/>
      <dgm:spPr/>
      <dgm:t>
        <a:bodyPr/>
        <a:lstStyle/>
        <a:p>
          <a:endParaRPr lang="zh-TW" altLang="en-US"/>
        </a:p>
      </dgm:t>
    </dgm:pt>
    <dgm:pt modelId="{0C93E902-E1E4-4171-9FA6-3A685D937C34}">
      <dgm:prSet phldrT="[文字]"/>
      <dgm:spPr/>
      <dgm:t>
        <a:bodyPr/>
        <a:lstStyle/>
        <a:p>
          <a:r>
            <a:rPr lang="en-US" altLang="zh-TW" dirty="0"/>
            <a:t>Validation</a:t>
          </a:r>
          <a:endParaRPr lang="zh-TW" altLang="en-US" dirty="0"/>
        </a:p>
      </dgm:t>
    </dgm:pt>
    <dgm:pt modelId="{16D42604-185E-4D46-A0C5-4BFE6D5869BE}" type="parTrans" cxnId="{5ECDF4F3-2F38-4283-9DF3-B4F3BDBFE2A8}">
      <dgm:prSet/>
      <dgm:spPr/>
      <dgm:t>
        <a:bodyPr/>
        <a:lstStyle/>
        <a:p>
          <a:endParaRPr lang="zh-TW" altLang="en-US"/>
        </a:p>
      </dgm:t>
    </dgm:pt>
    <dgm:pt modelId="{F03EADC8-C49F-42B3-947B-77AB1494D4E7}" type="sibTrans" cxnId="{5ECDF4F3-2F38-4283-9DF3-B4F3BDBFE2A8}">
      <dgm:prSet/>
      <dgm:spPr/>
      <dgm:t>
        <a:bodyPr/>
        <a:lstStyle/>
        <a:p>
          <a:endParaRPr lang="zh-TW" altLang="en-US"/>
        </a:p>
      </dgm:t>
    </dgm:pt>
    <dgm:pt modelId="{BB884E24-4800-4589-984E-D5E789300BF3}">
      <dgm:prSet phldrT="[文字]"/>
      <dgm:spPr/>
      <dgm:t>
        <a:bodyPr/>
        <a:lstStyle/>
        <a:p>
          <a:pPr marL="114300" lvl="1" indent="0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altLang="zh-TW" dirty="0"/>
            <a:t>Lap time simulation</a:t>
          </a:r>
          <a:endParaRPr lang="zh-TW" altLang="en-US" dirty="0"/>
        </a:p>
      </dgm:t>
    </dgm:pt>
    <dgm:pt modelId="{638C2034-5468-4588-8C4F-419F89552296}" type="parTrans" cxnId="{BE75E0D2-328B-4704-8CEF-DEA88E8018E8}">
      <dgm:prSet/>
      <dgm:spPr/>
      <dgm:t>
        <a:bodyPr/>
        <a:lstStyle/>
        <a:p>
          <a:endParaRPr lang="zh-TW" altLang="en-US"/>
        </a:p>
      </dgm:t>
    </dgm:pt>
    <dgm:pt modelId="{83A3996E-77CE-4569-9EF9-0007E72C0301}" type="sibTrans" cxnId="{BE75E0D2-328B-4704-8CEF-DEA88E8018E8}">
      <dgm:prSet/>
      <dgm:spPr/>
      <dgm:t>
        <a:bodyPr/>
        <a:lstStyle/>
        <a:p>
          <a:endParaRPr lang="zh-TW" altLang="en-US"/>
        </a:p>
      </dgm:t>
    </dgm:pt>
    <dgm:pt modelId="{3EE74260-EABB-4B62-8D4F-A8A992E31DD1}">
      <dgm:prSet phldrT="[文字]"/>
      <dgm:spPr/>
      <dgm:t>
        <a:bodyPr/>
        <a:lstStyle/>
        <a:p>
          <a:r>
            <a:rPr lang="en-US" altLang="zh-TW" dirty="0"/>
            <a:t>Kinematics design</a:t>
          </a:r>
          <a:endParaRPr lang="zh-TW" altLang="en-US" dirty="0"/>
        </a:p>
      </dgm:t>
    </dgm:pt>
    <dgm:pt modelId="{5E812D48-D56C-4ECD-A036-EDB0B1315269}" type="parTrans" cxnId="{12476F56-C963-4218-B6F8-C81AA9F71A61}">
      <dgm:prSet/>
      <dgm:spPr/>
      <dgm:t>
        <a:bodyPr/>
        <a:lstStyle/>
        <a:p>
          <a:endParaRPr lang="zh-TW" altLang="en-US"/>
        </a:p>
      </dgm:t>
    </dgm:pt>
    <dgm:pt modelId="{9D2BAB4C-A494-4C8C-BA26-77A96303DFA1}" type="sibTrans" cxnId="{12476F56-C963-4218-B6F8-C81AA9F71A61}">
      <dgm:prSet/>
      <dgm:spPr/>
      <dgm:t>
        <a:bodyPr/>
        <a:lstStyle/>
        <a:p>
          <a:endParaRPr lang="zh-TW" altLang="en-US"/>
        </a:p>
      </dgm:t>
    </dgm:pt>
    <dgm:pt modelId="{5D7C9DCE-82F3-4352-BF86-C61785D70697}">
      <dgm:prSet/>
      <dgm:spPr/>
      <dgm:t>
        <a:bodyPr/>
        <a:lstStyle/>
        <a:p>
          <a:r>
            <a:rPr lang="en-US" altLang="zh-TW" dirty="0"/>
            <a:t>Load tranfer distribution</a:t>
          </a:r>
        </a:p>
      </dgm:t>
    </dgm:pt>
    <dgm:pt modelId="{FBD90D42-EF92-4FC5-8745-B24EAD9CC15D}" type="parTrans" cxnId="{66070066-1122-4936-9A71-1D6ED03E5AF8}">
      <dgm:prSet/>
      <dgm:spPr/>
      <dgm:t>
        <a:bodyPr/>
        <a:lstStyle/>
        <a:p>
          <a:endParaRPr lang="zh-TW" altLang="en-US"/>
        </a:p>
      </dgm:t>
    </dgm:pt>
    <dgm:pt modelId="{2804060A-E4D9-41EE-B050-320F34A8C2D7}" type="sibTrans" cxnId="{66070066-1122-4936-9A71-1D6ED03E5AF8}">
      <dgm:prSet/>
      <dgm:spPr/>
      <dgm:t>
        <a:bodyPr/>
        <a:lstStyle/>
        <a:p>
          <a:endParaRPr lang="zh-TW" altLang="en-US"/>
        </a:p>
      </dgm:t>
    </dgm:pt>
    <dgm:pt modelId="{764F3477-3BF9-4C87-B395-A784F006D755}">
      <dgm:prSet phldrT="[文字]"/>
      <dgm:spPr/>
      <dgm:t>
        <a:bodyPr/>
        <a:lstStyle/>
        <a:p>
          <a:r>
            <a:rPr lang="en-US" altLang="zh-TW"/>
            <a:t>Aerodynamic balance</a:t>
          </a:r>
          <a:endParaRPr lang="zh-TW" altLang="en-US" dirty="0"/>
        </a:p>
      </dgm:t>
    </dgm:pt>
    <dgm:pt modelId="{DAE0646D-00A7-41F6-92A0-A1FFF6052B3F}" type="parTrans" cxnId="{3F894630-FF31-4122-970A-0354AD2429DF}">
      <dgm:prSet/>
      <dgm:spPr/>
      <dgm:t>
        <a:bodyPr/>
        <a:lstStyle/>
        <a:p>
          <a:endParaRPr lang="zh-TW" altLang="en-US"/>
        </a:p>
      </dgm:t>
    </dgm:pt>
    <dgm:pt modelId="{D415B416-1D5F-408A-83D4-6ACC16B37FE5}" type="sibTrans" cxnId="{3F894630-FF31-4122-970A-0354AD2429DF}">
      <dgm:prSet/>
      <dgm:spPr/>
      <dgm:t>
        <a:bodyPr/>
        <a:lstStyle/>
        <a:p>
          <a:endParaRPr lang="zh-TW" altLang="en-US"/>
        </a:p>
      </dgm:t>
    </dgm:pt>
    <dgm:pt modelId="{BA7968C3-69B6-4E80-9891-836635045DD7}">
      <dgm:prSet/>
      <dgm:spPr/>
      <dgm:t>
        <a:bodyPr/>
        <a:lstStyle/>
        <a:p>
          <a:r>
            <a:rPr lang="en-US" altLang="zh-TW"/>
            <a:t>Chassis roll stiffness</a:t>
          </a:r>
          <a:endParaRPr lang="en-US" altLang="zh-TW" dirty="0"/>
        </a:p>
      </dgm:t>
    </dgm:pt>
    <dgm:pt modelId="{430F7EE9-F036-4D7C-A5E2-5B91920B0D35}" type="parTrans" cxnId="{A3BD3F06-1BFF-457D-822D-D91CC3437713}">
      <dgm:prSet/>
      <dgm:spPr/>
      <dgm:t>
        <a:bodyPr/>
        <a:lstStyle/>
        <a:p>
          <a:endParaRPr lang="zh-TW" altLang="en-US"/>
        </a:p>
      </dgm:t>
    </dgm:pt>
    <dgm:pt modelId="{602B756E-955C-47CB-9D57-F887310F0FB8}" type="sibTrans" cxnId="{A3BD3F06-1BFF-457D-822D-D91CC3437713}">
      <dgm:prSet/>
      <dgm:spPr/>
      <dgm:t>
        <a:bodyPr/>
        <a:lstStyle/>
        <a:p>
          <a:endParaRPr lang="zh-TW" altLang="en-US"/>
        </a:p>
      </dgm:t>
    </dgm:pt>
    <dgm:pt modelId="{9FCFCCD4-E582-46A5-B6A7-C3EE12586595}">
      <dgm:prSet/>
      <dgm:spPr/>
      <dgm:t>
        <a:bodyPr/>
        <a:lstStyle/>
        <a:p>
          <a:r>
            <a:rPr lang="en-US" altLang="zh-TW" dirty="0"/>
            <a:t>Load transfer</a:t>
          </a:r>
        </a:p>
      </dgm:t>
    </dgm:pt>
    <dgm:pt modelId="{74F1B262-1128-4AE9-ACCD-92CDA12F45D0}" type="parTrans" cxnId="{B7688CD3-689B-4BB2-BAC4-E3C8DD5AED71}">
      <dgm:prSet/>
      <dgm:spPr/>
      <dgm:t>
        <a:bodyPr/>
        <a:lstStyle/>
        <a:p>
          <a:endParaRPr lang="zh-TW" altLang="en-US"/>
        </a:p>
      </dgm:t>
    </dgm:pt>
    <dgm:pt modelId="{F6701C0B-C870-490F-B561-E0DCBB938865}" type="sibTrans" cxnId="{B7688CD3-689B-4BB2-BAC4-E3C8DD5AED71}">
      <dgm:prSet/>
      <dgm:spPr/>
      <dgm:t>
        <a:bodyPr/>
        <a:lstStyle/>
        <a:p>
          <a:endParaRPr lang="zh-TW" altLang="en-US"/>
        </a:p>
      </dgm:t>
    </dgm:pt>
    <dgm:pt modelId="{1ECE580C-A1CB-4DF9-BB19-EC85D223C26A}">
      <dgm:prSet/>
      <dgm:spPr/>
      <dgm:t>
        <a:bodyPr/>
        <a:lstStyle/>
        <a:p>
          <a:r>
            <a:rPr lang="en-US" altLang="zh-TW" dirty="0"/>
            <a:t>Performance analysis</a:t>
          </a:r>
        </a:p>
      </dgm:t>
    </dgm:pt>
    <dgm:pt modelId="{C81D21F3-7F3D-4187-AC5C-534BFFCE7322}" type="parTrans" cxnId="{9B34AF6B-18D2-46BF-B298-AECE813F29A0}">
      <dgm:prSet/>
      <dgm:spPr/>
      <dgm:t>
        <a:bodyPr/>
        <a:lstStyle/>
        <a:p>
          <a:endParaRPr lang="zh-TW" altLang="en-US"/>
        </a:p>
      </dgm:t>
    </dgm:pt>
    <dgm:pt modelId="{4D9EDDD5-6215-4853-9589-C31D2C208910}" type="sibTrans" cxnId="{9B34AF6B-18D2-46BF-B298-AECE813F29A0}">
      <dgm:prSet/>
      <dgm:spPr/>
      <dgm:t>
        <a:bodyPr/>
        <a:lstStyle/>
        <a:p>
          <a:endParaRPr lang="zh-TW" altLang="en-US"/>
        </a:p>
      </dgm:t>
    </dgm:pt>
    <dgm:pt modelId="{0F53ED4E-6D9A-47ED-9D70-98145C2424DD}">
      <dgm:prSet/>
      <dgm:spPr/>
      <dgm:t>
        <a:bodyPr/>
        <a:lstStyle/>
        <a:p>
          <a:r>
            <a:rPr lang="en-US" altLang="zh-TW" dirty="0"/>
            <a:t>Torque vectoring</a:t>
          </a:r>
        </a:p>
      </dgm:t>
    </dgm:pt>
    <dgm:pt modelId="{9F39088A-FF91-407D-B9EB-94356F4FD208}" type="parTrans" cxnId="{9073C2A3-B172-4E94-AEA3-D91BC3055E86}">
      <dgm:prSet/>
      <dgm:spPr/>
      <dgm:t>
        <a:bodyPr/>
        <a:lstStyle/>
        <a:p>
          <a:endParaRPr lang="zh-TW" altLang="en-US"/>
        </a:p>
      </dgm:t>
    </dgm:pt>
    <dgm:pt modelId="{CB5D7014-7E61-40B9-9563-24011226BE92}" type="sibTrans" cxnId="{9073C2A3-B172-4E94-AEA3-D91BC3055E86}">
      <dgm:prSet/>
      <dgm:spPr/>
      <dgm:t>
        <a:bodyPr/>
        <a:lstStyle/>
        <a:p>
          <a:endParaRPr lang="zh-TW" altLang="en-US"/>
        </a:p>
      </dgm:t>
    </dgm:pt>
    <dgm:pt modelId="{1A342DDD-C0C0-4F30-A193-EB718A5B02CA}">
      <dgm:prSet/>
      <dgm:spPr/>
      <dgm:t>
        <a:bodyPr/>
        <a:lstStyle/>
        <a:p>
          <a:r>
            <a:rPr lang="en-US" altLang="zh-TW" dirty="0"/>
            <a:t>Driver input</a:t>
          </a:r>
        </a:p>
      </dgm:t>
    </dgm:pt>
    <dgm:pt modelId="{7B6C59A8-D819-402E-9569-E0C1A615643B}" type="parTrans" cxnId="{B70471A0-8EEE-4367-8CC8-F084DAC604E7}">
      <dgm:prSet/>
      <dgm:spPr/>
      <dgm:t>
        <a:bodyPr/>
        <a:lstStyle/>
        <a:p>
          <a:endParaRPr lang="zh-TW" altLang="en-US"/>
        </a:p>
      </dgm:t>
    </dgm:pt>
    <dgm:pt modelId="{6B2A44F1-5501-412D-9363-88304E5E6F3B}" type="sibTrans" cxnId="{B70471A0-8EEE-4367-8CC8-F084DAC604E7}">
      <dgm:prSet/>
      <dgm:spPr/>
      <dgm:t>
        <a:bodyPr/>
        <a:lstStyle/>
        <a:p>
          <a:endParaRPr lang="zh-TW" altLang="en-US"/>
        </a:p>
      </dgm:t>
    </dgm:pt>
    <dgm:pt modelId="{C6EC9F32-E3D6-4A51-A7AB-FECF1E418A8A}">
      <dgm:prSet/>
      <dgm:spPr/>
      <dgm:t>
        <a:bodyPr/>
        <a:lstStyle/>
        <a:p>
          <a:r>
            <a:rPr lang="en-US" altLang="zh-TW" dirty="0"/>
            <a:t>Set up tuning</a:t>
          </a:r>
        </a:p>
      </dgm:t>
    </dgm:pt>
    <dgm:pt modelId="{C2F22CF3-6214-474D-B763-91F26F339868}" type="parTrans" cxnId="{EFBA92A5-7902-4D4F-82DB-DE8D857E6544}">
      <dgm:prSet/>
      <dgm:spPr/>
      <dgm:t>
        <a:bodyPr/>
        <a:lstStyle/>
        <a:p>
          <a:endParaRPr lang="zh-TW" altLang="en-US"/>
        </a:p>
      </dgm:t>
    </dgm:pt>
    <dgm:pt modelId="{5F49B092-7A25-4149-9EE9-824BF287DA56}" type="sibTrans" cxnId="{EFBA92A5-7902-4D4F-82DB-DE8D857E6544}">
      <dgm:prSet/>
      <dgm:spPr/>
      <dgm:t>
        <a:bodyPr/>
        <a:lstStyle/>
        <a:p>
          <a:endParaRPr lang="zh-TW" altLang="en-US"/>
        </a:p>
      </dgm:t>
    </dgm:pt>
    <dgm:pt modelId="{CF7264FF-1B05-4394-B819-B7020B9B050C}">
      <dgm:prSet phldrT="[文字]"/>
      <dgm:spPr/>
      <dgm:t>
        <a:bodyPr/>
        <a:lstStyle/>
        <a:p>
          <a:pPr marL="114300" lvl="1" indent="0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altLang="zh-TW" dirty="0"/>
            <a:t>MMM diagram</a:t>
          </a:r>
          <a:endParaRPr lang="zh-TW" altLang="en-US" dirty="0"/>
        </a:p>
      </dgm:t>
    </dgm:pt>
    <dgm:pt modelId="{0462F7F0-44F4-4C7A-A80B-FA7E47F350B9}" type="parTrans" cxnId="{CA4F8027-9701-40F9-963A-FEC4E52BDA12}">
      <dgm:prSet/>
      <dgm:spPr/>
      <dgm:t>
        <a:bodyPr/>
        <a:lstStyle/>
        <a:p>
          <a:endParaRPr lang="zh-TW" altLang="en-US"/>
        </a:p>
      </dgm:t>
    </dgm:pt>
    <dgm:pt modelId="{9B343BEC-5873-4A5F-90F3-6E81AE4759EB}" type="sibTrans" cxnId="{CA4F8027-9701-40F9-963A-FEC4E52BDA12}">
      <dgm:prSet/>
      <dgm:spPr/>
      <dgm:t>
        <a:bodyPr/>
        <a:lstStyle/>
        <a:p>
          <a:endParaRPr lang="zh-TW" altLang="en-US"/>
        </a:p>
      </dgm:t>
    </dgm:pt>
    <dgm:pt modelId="{0B6238D5-E0DC-49FC-BA64-58FB037B35BF}">
      <dgm:prSet phldrT="[文字]"/>
      <dgm:spPr/>
      <dgm:t>
        <a:bodyPr/>
        <a:lstStyle/>
        <a:p>
          <a:pPr marL="114300" lvl="1" indent="0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altLang="zh-TW" dirty="0"/>
            <a:t>Tire data analysis</a:t>
          </a:r>
          <a:endParaRPr lang="zh-TW" altLang="en-US" dirty="0"/>
        </a:p>
      </dgm:t>
    </dgm:pt>
    <dgm:pt modelId="{3B5940A8-9BDA-4898-AA98-9A202235C4C1}" type="parTrans" cxnId="{30C8DC1F-E2FA-48E4-815E-F44AFEAA7BAC}">
      <dgm:prSet/>
      <dgm:spPr/>
      <dgm:t>
        <a:bodyPr/>
        <a:lstStyle/>
        <a:p>
          <a:endParaRPr lang="zh-TW" altLang="en-US"/>
        </a:p>
      </dgm:t>
    </dgm:pt>
    <dgm:pt modelId="{3993A636-D7AE-4AE4-B222-DCE21A428DAC}" type="sibTrans" cxnId="{30C8DC1F-E2FA-48E4-815E-F44AFEAA7BAC}">
      <dgm:prSet/>
      <dgm:spPr/>
      <dgm:t>
        <a:bodyPr/>
        <a:lstStyle/>
        <a:p>
          <a:endParaRPr lang="zh-TW" altLang="en-US"/>
        </a:p>
      </dgm:t>
    </dgm:pt>
    <dgm:pt modelId="{C51F1080-9037-41E2-A608-DF922221D66B}" type="pres">
      <dgm:prSet presAssocID="{4835C256-8B21-43C2-88B2-9E98E9AABA46}" presName="arrowDiagram" presStyleCnt="0">
        <dgm:presLayoutVars>
          <dgm:chMax val="5"/>
          <dgm:dir/>
          <dgm:resizeHandles val="exact"/>
        </dgm:presLayoutVars>
      </dgm:prSet>
      <dgm:spPr/>
    </dgm:pt>
    <dgm:pt modelId="{4597DCF7-8B5E-4F72-AAFD-E4394CF4575F}" type="pres">
      <dgm:prSet presAssocID="{4835C256-8B21-43C2-88B2-9E98E9AABA46}" presName="arrow" presStyleLbl="bgShp" presStyleIdx="0" presStyleCnt="1"/>
      <dgm:spPr/>
    </dgm:pt>
    <dgm:pt modelId="{5CCCC436-BFAA-477B-B2BE-F7FE299D4E61}" type="pres">
      <dgm:prSet presAssocID="{4835C256-8B21-43C2-88B2-9E98E9AABA46}" presName="arrowDiagram4" presStyleCnt="0"/>
      <dgm:spPr/>
    </dgm:pt>
    <dgm:pt modelId="{01C1F173-092C-4412-9B1E-F55123AAC6B0}" type="pres">
      <dgm:prSet presAssocID="{4A399BE7-64FB-4FF4-80BB-BD3E538ED852}" presName="bullet4a" presStyleLbl="node1" presStyleIdx="0" presStyleCnt="4"/>
      <dgm:spPr/>
    </dgm:pt>
    <dgm:pt modelId="{9762F994-56AA-4C4E-A537-886F3F1B2439}" type="pres">
      <dgm:prSet presAssocID="{4A399BE7-64FB-4FF4-80BB-BD3E538ED852}" presName="textBox4a" presStyleLbl="revTx" presStyleIdx="0" presStyleCnt="4" custScaleX="154893" custScaleY="88400" custLinFactNeighborX="27468" custLinFactNeighborY="1289">
        <dgm:presLayoutVars>
          <dgm:bulletEnabled val="1"/>
        </dgm:presLayoutVars>
      </dgm:prSet>
      <dgm:spPr/>
    </dgm:pt>
    <dgm:pt modelId="{F6DBABBF-1784-4A23-A954-BDAADB7B72FE}" type="pres">
      <dgm:prSet presAssocID="{34CD82D3-A462-4E6B-8154-2FEB3D9E39F2}" presName="bullet4b" presStyleLbl="node1" presStyleIdx="1" presStyleCnt="4"/>
      <dgm:spPr/>
    </dgm:pt>
    <dgm:pt modelId="{51FF7E5A-9FD4-4742-ABDA-1E2A2470FF1A}" type="pres">
      <dgm:prSet presAssocID="{34CD82D3-A462-4E6B-8154-2FEB3D9E39F2}" presName="textBox4b" presStyleLbl="revTx" presStyleIdx="1" presStyleCnt="4" custScaleX="130330" custLinFactNeighborX="14598">
        <dgm:presLayoutVars>
          <dgm:bulletEnabled val="1"/>
        </dgm:presLayoutVars>
      </dgm:prSet>
      <dgm:spPr/>
    </dgm:pt>
    <dgm:pt modelId="{D97CF155-ACA0-4D59-8FF8-C820521D3A66}" type="pres">
      <dgm:prSet presAssocID="{0C93E902-E1E4-4171-9FA6-3A685D937C34}" presName="bullet4c" presStyleLbl="node1" presStyleIdx="2" presStyleCnt="4"/>
      <dgm:spPr/>
    </dgm:pt>
    <dgm:pt modelId="{EA34B2DE-9214-46B4-AAE9-E6B73BCA28B7}" type="pres">
      <dgm:prSet presAssocID="{0C93E902-E1E4-4171-9FA6-3A685D937C34}" presName="textBox4c" presStyleLbl="revTx" presStyleIdx="2" presStyleCnt="4">
        <dgm:presLayoutVars>
          <dgm:bulletEnabled val="1"/>
        </dgm:presLayoutVars>
      </dgm:prSet>
      <dgm:spPr/>
    </dgm:pt>
    <dgm:pt modelId="{83A79D54-D9A8-4E4E-89CB-60EC8F64A78A}" type="pres">
      <dgm:prSet presAssocID="{1ECE580C-A1CB-4DF9-BB19-EC85D223C26A}" presName="bullet4d" presStyleLbl="node1" presStyleIdx="3" presStyleCnt="4"/>
      <dgm:spPr/>
    </dgm:pt>
    <dgm:pt modelId="{4D1387B1-7E94-4F7E-8F29-811A88D17C1E}" type="pres">
      <dgm:prSet presAssocID="{1ECE580C-A1CB-4DF9-BB19-EC85D223C26A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A3BD3F06-1BFF-457D-822D-D91CC3437713}" srcId="{0C93E902-E1E4-4171-9FA6-3A685D937C34}" destId="{BA7968C3-69B6-4E80-9891-836635045DD7}" srcOrd="1" destOrd="0" parTransId="{430F7EE9-F036-4D7C-A5E2-5B91920B0D35}" sibTransId="{602B756E-955C-47CB-9D57-F887310F0FB8}"/>
    <dgm:cxn modelId="{F48E6C06-D1D7-4D01-89AD-6FBE5910C8EF}" type="presOf" srcId="{1ECE580C-A1CB-4DF9-BB19-EC85D223C26A}" destId="{4D1387B1-7E94-4F7E-8F29-811A88D17C1E}" srcOrd="0" destOrd="0" presId="urn:microsoft.com/office/officeart/2005/8/layout/arrow2"/>
    <dgm:cxn modelId="{ED791F11-3C71-40EE-9FB2-FC702C0539F2}" type="presOf" srcId="{9FCFCCD4-E582-46A5-B6A7-C3EE12586595}" destId="{EA34B2DE-9214-46B4-AAE9-E6B73BCA28B7}" srcOrd="0" destOrd="3" presId="urn:microsoft.com/office/officeart/2005/8/layout/arrow2"/>
    <dgm:cxn modelId="{81A38F1B-94E7-4C87-BFD8-E42D46CC7DDC}" type="presOf" srcId="{764F3477-3BF9-4C87-B395-A784F006D755}" destId="{EA34B2DE-9214-46B4-AAE9-E6B73BCA28B7}" srcOrd="0" destOrd="1" presId="urn:microsoft.com/office/officeart/2005/8/layout/arrow2"/>
    <dgm:cxn modelId="{30C8DC1F-E2FA-48E4-815E-F44AFEAA7BAC}" srcId="{4A399BE7-64FB-4FF4-80BB-BD3E538ED852}" destId="{0B6238D5-E0DC-49FC-BA64-58FB037B35BF}" srcOrd="2" destOrd="0" parTransId="{3B5940A8-9BDA-4898-AA98-9A202235C4C1}" sibTransId="{3993A636-D7AE-4AE4-B222-DCE21A428DAC}"/>
    <dgm:cxn modelId="{CA4F8027-9701-40F9-963A-FEC4E52BDA12}" srcId="{4A399BE7-64FB-4FF4-80BB-BD3E538ED852}" destId="{CF7264FF-1B05-4394-B819-B7020B9B050C}" srcOrd="1" destOrd="0" parTransId="{0462F7F0-44F4-4C7A-A80B-FA7E47F350B9}" sibTransId="{9B343BEC-5873-4A5F-90F3-6E81AE4759EB}"/>
    <dgm:cxn modelId="{3F894630-FF31-4122-970A-0354AD2429DF}" srcId="{0C93E902-E1E4-4171-9FA6-3A685D937C34}" destId="{764F3477-3BF9-4C87-B395-A784F006D755}" srcOrd="0" destOrd="0" parTransId="{DAE0646D-00A7-41F6-92A0-A1FFF6052B3F}" sibTransId="{D415B416-1D5F-408A-83D4-6ACC16B37FE5}"/>
    <dgm:cxn modelId="{68FA3238-D538-42DD-9836-AB77F15DD6DE}" srcId="{4835C256-8B21-43C2-88B2-9E98E9AABA46}" destId="{34CD82D3-A462-4E6B-8154-2FEB3D9E39F2}" srcOrd="1" destOrd="0" parTransId="{4EC7BFFA-DA7D-48E8-AFB4-114DDBC9D4FB}" sibTransId="{D4A98463-9652-47AA-93B4-07D9BC714CEC}"/>
    <dgm:cxn modelId="{66070066-1122-4936-9A71-1D6ED03E5AF8}" srcId="{34CD82D3-A462-4E6B-8154-2FEB3D9E39F2}" destId="{5D7C9DCE-82F3-4352-BF86-C61785D70697}" srcOrd="1" destOrd="0" parTransId="{FBD90D42-EF92-4FC5-8745-B24EAD9CC15D}" sibTransId="{2804060A-E4D9-41EE-B050-320F34A8C2D7}"/>
    <dgm:cxn modelId="{D58B916B-35F4-4544-9DC0-EEDB31F68A0C}" type="presOf" srcId="{0F53ED4E-6D9A-47ED-9D70-98145C2424DD}" destId="{4D1387B1-7E94-4F7E-8F29-811A88D17C1E}" srcOrd="0" destOrd="1" presId="urn:microsoft.com/office/officeart/2005/8/layout/arrow2"/>
    <dgm:cxn modelId="{9B34AF6B-18D2-46BF-B298-AECE813F29A0}" srcId="{4835C256-8B21-43C2-88B2-9E98E9AABA46}" destId="{1ECE580C-A1CB-4DF9-BB19-EC85D223C26A}" srcOrd="3" destOrd="0" parTransId="{C81D21F3-7F3D-4187-AC5C-534BFFCE7322}" sibTransId="{4D9EDDD5-6215-4853-9589-C31D2C208910}"/>
    <dgm:cxn modelId="{12476F56-C963-4218-B6F8-C81AA9F71A61}" srcId="{34CD82D3-A462-4E6B-8154-2FEB3D9E39F2}" destId="{3EE74260-EABB-4B62-8D4F-A8A992E31DD1}" srcOrd="0" destOrd="0" parTransId="{5E812D48-D56C-4ECD-A036-EDB0B1315269}" sibTransId="{9D2BAB4C-A494-4C8C-BA26-77A96303DFA1}"/>
    <dgm:cxn modelId="{9C4E6758-34C6-4CBE-A1BC-C71D216FD73F}" type="presOf" srcId="{5D7C9DCE-82F3-4352-BF86-C61785D70697}" destId="{51FF7E5A-9FD4-4742-ABDA-1E2A2470FF1A}" srcOrd="0" destOrd="2" presId="urn:microsoft.com/office/officeart/2005/8/layout/arrow2"/>
    <dgm:cxn modelId="{8A5FC57B-F29E-4F39-964D-18EF127F7122}" type="presOf" srcId="{C6EC9F32-E3D6-4A51-A7AB-FECF1E418A8A}" destId="{4D1387B1-7E94-4F7E-8F29-811A88D17C1E}" srcOrd="0" destOrd="3" presId="urn:microsoft.com/office/officeart/2005/8/layout/arrow2"/>
    <dgm:cxn modelId="{8F9D527D-3520-4455-8DFD-3F49C0C86E72}" type="presOf" srcId="{1A342DDD-C0C0-4F30-A193-EB718A5B02CA}" destId="{4D1387B1-7E94-4F7E-8F29-811A88D17C1E}" srcOrd="0" destOrd="2" presId="urn:microsoft.com/office/officeart/2005/8/layout/arrow2"/>
    <dgm:cxn modelId="{41435685-0F4E-4596-B37E-ECFD45D89884}" type="presOf" srcId="{BB884E24-4800-4589-984E-D5E789300BF3}" destId="{9762F994-56AA-4C4E-A537-886F3F1B2439}" srcOrd="0" destOrd="1" presId="urn:microsoft.com/office/officeart/2005/8/layout/arrow2"/>
    <dgm:cxn modelId="{C6A9C289-F31C-4BB6-9C02-17629D347376}" srcId="{4835C256-8B21-43C2-88B2-9E98E9AABA46}" destId="{4A399BE7-64FB-4FF4-80BB-BD3E538ED852}" srcOrd="0" destOrd="0" parTransId="{B0A0F9FB-6312-48EC-9E01-B3F35CB26221}" sibTransId="{C0059108-B0A4-46DD-B5B3-F9EF86BE7EF9}"/>
    <dgm:cxn modelId="{9C95DE8D-CFCE-4DCC-ABF0-36F85D53DAC9}" type="presOf" srcId="{0C93E902-E1E4-4171-9FA6-3A685D937C34}" destId="{EA34B2DE-9214-46B4-AAE9-E6B73BCA28B7}" srcOrd="0" destOrd="0" presId="urn:microsoft.com/office/officeart/2005/8/layout/arrow2"/>
    <dgm:cxn modelId="{B70471A0-8EEE-4367-8CC8-F084DAC604E7}" srcId="{1ECE580C-A1CB-4DF9-BB19-EC85D223C26A}" destId="{1A342DDD-C0C0-4F30-A193-EB718A5B02CA}" srcOrd="1" destOrd="0" parTransId="{7B6C59A8-D819-402E-9569-E0C1A615643B}" sibTransId="{6B2A44F1-5501-412D-9363-88304E5E6F3B}"/>
    <dgm:cxn modelId="{9073C2A3-B172-4E94-AEA3-D91BC3055E86}" srcId="{1ECE580C-A1CB-4DF9-BB19-EC85D223C26A}" destId="{0F53ED4E-6D9A-47ED-9D70-98145C2424DD}" srcOrd="0" destOrd="0" parTransId="{9F39088A-FF91-407D-B9EB-94356F4FD208}" sibTransId="{CB5D7014-7E61-40B9-9563-24011226BE92}"/>
    <dgm:cxn modelId="{342BFFA4-D2AC-4E72-8A6C-00D60FB82D09}" type="presOf" srcId="{BA7968C3-69B6-4E80-9891-836635045DD7}" destId="{EA34B2DE-9214-46B4-AAE9-E6B73BCA28B7}" srcOrd="0" destOrd="2" presId="urn:microsoft.com/office/officeart/2005/8/layout/arrow2"/>
    <dgm:cxn modelId="{EFBA92A5-7902-4D4F-82DB-DE8D857E6544}" srcId="{1ECE580C-A1CB-4DF9-BB19-EC85D223C26A}" destId="{C6EC9F32-E3D6-4A51-A7AB-FECF1E418A8A}" srcOrd="2" destOrd="0" parTransId="{C2F22CF3-6214-474D-B763-91F26F339868}" sibTransId="{5F49B092-7A25-4149-9EE9-824BF287DA56}"/>
    <dgm:cxn modelId="{93068EBC-D222-485F-9D6F-F0922160DA6E}" type="presOf" srcId="{34CD82D3-A462-4E6B-8154-2FEB3D9E39F2}" destId="{51FF7E5A-9FD4-4742-ABDA-1E2A2470FF1A}" srcOrd="0" destOrd="0" presId="urn:microsoft.com/office/officeart/2005/8/layout/arrow2"/>
    <dgm:cxn modelId="{BE75E0D2-328B-4704-8CEF-DEA88E8018E8}" srcId="{4A399BE7-64FB-4FF4-80BB-BD3E538ED852}" destId="{BB884E24-4800-4589-984E-D5E789300BF3}" srcOrd="0" destOrd="0" parTransId="{638C2034-5468-4588-8C4F-419F89552296}" sibTransId="{83A3996E-77CE-4569-9EF9-0007E72C0301}"/>
    <dgm:cxn modelId="{B7688CD3-689B-4BB2-BAC4-E3C8DD5AED71}" srcId="{0C93E902-E1E4-4171-9FA6-3A685D937C34}" destId="{9FCFCCD4-E582-46A5-B6A7-C3EE12586595}" srcOrd="2" destOrd="0" parTransId="{74F1B262-1128-4AE9-ACCD-92CDA12F45D0}" sibTransId="{F6701C0B-C870-490F-B561-E0DCBB938865}"/>
    <dgm:cxn modelId="{992163D9-9C15-4364-8A50-952E823E24A8}" type="presOf" srcId="{0B6238D5-E0DC-49FC-BA64-58FB037B35BF}" destId="{9762F994-56AA-4C4E-A537-886F3F1B2439}" srcOrd="0" destOrd="3" presId="urn:microsoft.com/office/officeart/2005/8/layout/arrow2"/>
    <dgm:cxn modelId="{621E92E1-51CD-403B-818C-13F5AA1BE618}" type="presOf" srcId="{4A399BE7-64FB-4FF4-80BB-BD3E538ED852}" destId="{9762F994-56AA-4C4E-A537-886F3F1B2439}" srcOrd="0" destOrd="0" presId="urn:microsoft.com/office/officeart/2005/8/layout/arrow2"/>
    <dgm:cxn modelId="{470F81E2-B1B0-47A2-A593-3F7F8182A56B}" type="presOf" srcId="{4835C256-8B21-43C2-88B2-9E98E9AABA46}" destId="{C51F1080-9037-41E2-A608-DF922221D66B}" srcOrd="0" destOrd="0" presId="urn:microsoft.com/office/officeart/2005/8/layout/arrow2"/>
    <dgm:cxn modelId="{869748EF-31E4-4CED-BBF3-A22C3984C867}" type="presOf" srcId="{3EE74260-EABB-4B62-8D4F-A8A992E31DD1}" destId="{51FF7E5A-9FD4-4742-ABDA-1E2A2470FF1A}" srcOrd="0" destOrd="1" presId="urn:microsoft.com/office/officeart/2005/8/layout/arrow2"/>
    <dgm:cxn modelId="{5ECDF4F3-2F38-4283-9DF3-B4F3BDBFE2A8}" srcId="{4835C256-8B21-43C2-88B2-9E98E9AABA46}" destId="{0C93E902-E1E4-4171-9FA6-3A685D937C34}" srcOrd="2" destOrd="0" parTransId="{16D42604-185E-4D46-A0C5-4BFE6D5869BE}" sibTransId="{F03EADC8-C49F-42B3-947B-77AB1494D4E7}"/>
    <dgm:cxn modelId="{C5C1FDFB-DFB8-47CE-828E-C922FF06B4AF}" type="presOf" srcId="{CF7264FF-1B05-4394-B819-B7020B9B050C}" destId="{9762F994-56AA-4C4E-A537-886F3F1B2439}" srcOrd="0" destOrd="2" presId="urn:microsoft.com/office/officeart/2005/8/layout/arrow2"/>
    <dgm:cxn modelId="{96272536-F125-465F-A1EB-93623546DB6A}" type="presParOf" srcId="{C51F1080-9037-41E2-A608-DF922221D66B}" destId="{4597DCF7-8B5E-4F72-AAFD-E4394CF4575F}" srcOrd="0" destOrd="0" presId="urn:microsoft.com/office/officeart/2005/8/layout/arrow2"/>
    <dgm:cxn modelId="{7579D337-FFA9-42A7-B347-87A023AB4615}" type="presParOf" srcId="{C51F1080-9037-41E2-A608-DF922221D66B}" destId="{5CCCC436-BFAA-477B-B2BE-F7FE299D4E61}" srcOrd="1" destOrd="0" presId="urn:microsoft.com/office/officeart/2005/8/layout/arrow2"/>
    <dgm:cxn modelId="{1E08497E-A4B4-46BD-838F-329777A1FE89}" type="presParOf" srcId="{5CCCC436-BFAA-477B-B2BE-F7FE299D4E61}" destId="{01C1F173-092C-4412-9B1E-F55123AAC6B0}" srcOrd="0" destOrd="0" presId="urn:microsoft.com/office/officeart/2005/8/layout/arrow2"/>
    <dgm:cxn modelId="{243E8F4B-B6CD-484E-81A9-55D96CB383FE}" type="presParOf" srcId="{5CCCC436-BFAA-477B-B2BE-F7FE299D4E61}" destId="{9762F994-56AA-4C4E-A537-886F3F1B2439}" srcOrd="1" destOrd="0" presId="urn:microsoft.com/office/officeart/2005/8/layout/arrow2"/>
    <dgm:cxn modelId="{07BEF57B-7865-434E-A650-8CF8562D1641}" type="presParOf" srcId="{5CCCC436-BFAA-477B-B2BE-F7FE299D4E61}" destId="{F6DBABBF-1784-4A23-A954-BDAADB7B72FE}" srcOrd="2" destOrd="0" presId="urn:microsoft.com/office/officeart/2005/8/layout/arrow2"/>
    <dgm:cxn modelId="{86FE5CFA-EA89-4ADF-A54B-4126C3D9DCD4}" type="presParOf" srcId="{5CCCC436-BFAA-477B-B2BE-F7FE299D4E61}" destId="{51FF7E5A-9FD4-4742-ABDA-1E2A2470FF1A}" srcOrd="3" destOrd="0" presId="urn:microsoft.com/office/officeart/2005/8/layout/arrow2"/>
    <dgm:cxn modelId="{1613C4B0-98D1-453E-91E5-134CF34CB732}" type="presParOf" srcId="{5CCCC436-BFAA-477B-B2BE-F7FE299D4E61}" destId="{D97CF155-ACA0-4D59-8FF8-C820521D3A66}" srcOrd="4" destOrd="0" presId="urn:microsoft.com/office/officeart/2005/8/layout/arrow2"/>
    <dgm:cxn modelId="{83DB72C8-C965-47C1-9F6E-CA439319165F}" type="presParOf" srcId="{5CCCC436-BFAA-477B-B2BE-F7FE299D4E61}" destId="{EA34B2DE-9214-46B4-AAE9-E6B73BCA28B7}" srcOrd="5" destOrd="0" presId="urn:microsoft.com/office/officeart/2005/8/layout/arrow2"/>
    <dgm:cxn modelId="{3403B603-2155-4A5C-B6D2-51DEDAD24569}" type="presParOf" srcId="{5CCCC436-BFAA-477B-B2BE-F7FE299D4E61}" destId="{83A79D54-D9A8-4E4E-89CB-60EC8F64A78A}" srcOrd="6" destOrd="0" presId="urn:microsoft.com/office/officeart/2005/8/layout/arrow2"/>
    <dgm:cxn modelId="{DD8A76A8-27DF-41EA-894B-0EFA18933D0F}" type="presParOf" srcId="{5CCCC436-BFAA-477B-B2BE-F7FE299D4E61}" destId="{4D1387B1-7E94-4F7E-8F29-811A88D17C1E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7DCF7-8B5E-4F72-AAFD-E4394CF4575F}">
      <dsp:nvSpPr>
        <dsp:cNvPr id="0" name=""/>
        <dsp:cNvSpPr/>
      </dsp:nvSpPr>
      <dsp:spPr>
        <a:xfrm>
          <a:off x="838823" y="0"/>
          <a:ext cx="9733692" cy="608355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1F173-092C-4412-9B1E-F55123AAC6B0}">
      <dsp:nvSpPr>
        <dsp:cNvPr id="0" name=""/>
        <dsp:cNvSpPr/>
      </dsp:nvSpPr>
      <dsp:spPr>
        <a:xfrm>
          <a:off x="1797591" y="4523733"/>
          <a:ext cx="223874" cy="2238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2F994-56AA-4C4E-A537-886F3F1B2439}">
      <dsp:nvSpPr>
        <dsp:cNvPr id="0" name=""/>
        <dsp:cNvSpPr/>
      </dsp:nvSpPr>
      <dsp:spPr>
        <a:xfrm>
          <a:off x="1909887" y="4738311"/>
          <a:ext cx="2578134" cy="12799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627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Vehicle dynamic study </a:t>
          </a:r>
          <a:endParaRPr lang="zh-TW" altLang="en-US" sz="2100" kern="1200" dirty="0"/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Lap time simulation</a:t>
          </a:r>
          <a:endParaRPr lang="zh-TW" altLang="en-US" sz="1600" kern="1200" dirty="0"/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MMM diagram</a:t>
          </a:r>
          <a:endParaRPr lang="zh-TW" altLang="en-US" sz="1600" kern="1200" dirty="0"/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Tire data analysis</a:t>
          </a:r>
          <a:endParaRPr lang="zh-TW" altLang="en-US" sz="1600" kern="1200" dirty="0"/>
        </a:p>
      </dsp:txBody>
      <dsp:txXfrm>
        <a:off x="1909887" y="4738311"/>
        <a:ext cx="2578134" cy="1279931"/>
      </dsp:txXfrm>
    </dsp:sp>
    <dsp:sp modelId="{F6DBABBF-1784-4A23-A954-BDAADB7B72FE}">
      <dsp:nvSpPr>
        <dsp:cNvPr id="0" name=""/>
        <dsp:cNvSpPr/>
      </dsp:nvSpPr>
      <dsp:spPr>
        <a:xfrm>
          <a:off x="3379316" y="3108698"/>
          <a:ext cx="389347" cy="38934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FF7E5A-9FD4-4742-ABDA-1E2A2470FF1A}">
      <dsp:nvSpPr>
        <dsp:cNvPr id="0" name=""/>
        <dsp:cNvSpPr/>
      </dsp:nvSpPr>
      <dsp:spPr>
        <a:xfrm>
          <a:off x="3562400" y="3303371"/>
          <a:ext cx="2664043" cy="27801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307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Suspension design</a:t>
          </a:r>
          <a:endParaRPr lang="zh-TW" alt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Kinematics design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Load tranfer distribution</a:t>
          </a:r>
        </a:p>
      </dsp:txBody>
      <dsp:txXfrm>
        <a:off x="3562400" y="3303371"/>
        <a:ext cx="2664043" cy="2780186"/>
      </dsp:txXfrm>
    </dsp:sp>
    <dsp:sp modelId="{D97CF155-ACA0-4D59-8FF8-C820521D3A66}">
      <dsp:nvSpPr>
        <dsp:cNvPr id="0" name=""/>
        <dsp:cNvSpPr/>
      </dsp:nvSpPr>
      <dsp:spPr>
        <a:xfrm>
          <a:off x="5399058" y="2065976"/>
          <a:ext cx="515885" cy="515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34B2DE-9214-46B4-AAE9-E6B73BCA28B7}">
      <dsp:nvSpPr>
        <dsp:cNvPr id="0" name=""/>
        <dsp:cNvSpPr/>
      </dsp:nvSpPr>
      <dsp:spPr>
        <a:xfrm>
          <a:off x="5657001" y="2323919"/>
          <a:ext cx="2044075" cy="3759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3357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Validation</a:t>
          </a:r>
          <a:endParaRPr lang="zh-TW" alt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Aerodynamic balance</a:t>
          </a:r>
          <a:endParaRPr lang="zh-TW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/>
            <a:t>Chassis roll stiffness</a:t>
          </a:r>
          <a:endParaRPr lang="en-US" altLang="zh-TW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Load transfer</a:t>
          </a:r>
        </a:p>
      </dsp:txBody>
      <dsp:txXfrm>
        <a:off x="5657001" y="2323919"/>
        <a:ext cx="2044075" cy="3759638"/>
      </dsp:txXfrm>
    </dsp:sp>
    <dsp:sp modelId="{83A79D54-D9A8-4E4E-89CB-60EC8F64A78A}">
      <dsp:nvSpPr>
        <dsp:cNvPr id="0" name=""/>
        <dsp:cNvSpPr/>
      </dsp:nvSpPr>
      <dsp:spPr>
        <a:xfrm>
          <a:off x="7598872" y="1376100"/>
          <a:ext cx="691092" cy="69109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387B1-7E94-4F7E-8F29-811A88D17C1E}">
      <dsp:nvSpPr>
        <dsp:cNvPr id="0" name=""/>
        <dsp:cNvSpPr/>
      </dsp:nvSpPr>
      <dsp:spPr>
        <a:xfrm>
          <a:off x="7944418" y="1721646"/>
          <a:ext cx="2044075" cy="4361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6195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Performance analysis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Torque vectoring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Driver input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TW" sz="1600" kern="1200" dirty="0"/>
            <a:t>Set up tuning</a:t>
          </a:r>
        </a:p>
      </dsp:txBody>
      <dsp:txXfrm>
        <a:off x="7944418" y="1721646"/>
        <a:ext cx="2044075" cy="43619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0T08:59:07.6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20 24575,'-5'0'0,"-13"-5"0,-9-3 0,1 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F6A4A5-44D2-41F8-8CDC-E75861F6F8F6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E490C-1B3C-4377-B68D-A6A66F26D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106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/>
              <a:t>Design nonlinear motion ratio</a:t>
            </a:r>
          </a:p>
          <a:p>
            <a:r>
              <a:rPr lang="en-US" altLang="zh-TW" sz="1200" dirty="0"/>
              <a:t>Create less understeer when corner entry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E490C-1B3C-4377-B68D-A6A66F26D4A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870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04800" indent="304800"/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Developing a simple model of TH07, we estimated the steering response of steady velocity.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marL="304800" indent="304800"/>
            <a:r>
              <a:rPr lang="en-US" altLang="zh-TW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We designed the effective steering arm length curve of TH07, which can fully transform tire situation, also giving a warning to driver that the tire is close to its lateral force limit.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E490C-1B3C-4377-B68D-A6A66F26D4A8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109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俯瞰圖 小車三角形 減緩</a:t>
            </a:r>
            <a:r>
              <a:rPr lang="en-US" altLang="zh-TW" dirty="0"/>
              <a:t>understeer</a:t>
            </a:r>
          </a:p>
          <a:p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This is the framework of our torque vectoring system, according to the vehicle’s speed and steering angle together with our driver’s interpretation, a reference yaw rate is determined then compared to the current yaw rate measured by the IMU. Finally the difference torque is calculated with a PID controller.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A319CD-E4C4-C548-BB77-DA12B7DCCEC0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在懸吊中主要調整的參數有，防傾桿扭轉剛性以及彈簧剛性，今年的設計目標為增加懸吊參數的可調性，讓車輛可以根據不同的賽道、車手、輪胎工作溫度</a:t>
            </a:r>
            <a:r>
              <a:rPr lang="en-US" altLang="zh-TW" dirty="0"/>
              <a:t>…</a:t>
            </a:r>
            <a:r>
              <a:rPr lang="zh-TW" altLang="en-US" dirty="0"/>
              <a:t>等外在因素去做因鷹的調整，盡量去配合車手的開車風格並開出最佳圈時。</a:t>
            </a:r>
            <a:br>
              <a:rPr lang="en-US" altLang="zh-TW" dirty="0"/>
            </a:br>
            <a:r>
              <a:rPr lang="zh-TW" altLang="en-US" dirty="0"/>
              <a:t>而主要影響輪胎抓地力以及車輛暫態響應的是彈簧剛性，影響操控性以及轉向特性的是防傾桿以及彈簧剛性。</a:t>
            </a:r>
            <a:br>
              <a:rPr lang="en-US" altLang="zh-TW" dirty="0"/>
            </a:br>
            <a:r>
              <a:rPr lang="zh-TW" altLang="en-US" dirty="0"/>
              <a:t>因此，我們會先根據圈時來調整彈簧剛性，在調整至最佳圈時之後，再根據車手回饋調整防傾桿扭轉剛性，配合賽道配置以及車手感受。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3EC7D-A7F2-49F0-B654-24BB6572C4F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19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在懸吊中主要調整的參數有，防傾桿扭轉剛性以及彈簧剛性，今年的設計目標為增加懸吊參數的可調性，讓車輛可以根據不同的賽道、車手、輪胎工作溫度</a:t>
            </a:r>
            <a:r>
              <a:rPr lang="en-US" altLang="zh-TW" dirty="0"/>
              <a:t>…</a:t>
            </a:r>
            <a:r>
              <a:rPr lang="zh-TW" altLang="en-US" dirty="0"/>
              <a:t>等外在因素去做因鷹的調整，盡量去配合車手的開車風格並開出最佳圈時。</a:t>
            </a:r>
            <a:br>
              <a:rPr lang="en-US" altLang="zh-TW" dirty="0"/>
            </a:br>
            <a:r>
              <a:rPr lang="zh-TW" altLang="en-US" dirty="0"/>
              <a:t>而主要影響輪胎抓地力以及車輛暫態響應的是彈簧剛性，影響操控性以及轉向特性的是防傾桿以及彈簧剛性。</a:t>
            </a:r>
            <a:br>
              <a:rPr lang="en-US" altLang="zh-TW" dirty="0"/>
            </a:br>
            <a:r>
              <a:rPr lang="zh-TW" altLang="en-US" dirty="0"/>
              <a:t>因此，我們會先根據圈時來調整彈簧剛性，在調整至最佳圈時之後，再根據車手回饋調整防傾桿扭轉剛性，配合賽道配置以及車手感受。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3EC7D-A7F2-49F0-B654-24BB6572C4F0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3436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在懸吊中主要調整的參數有，防傾桿扭轉剛性以及彈簧剛性，今年的設計目標為增加懸吊參數的可調性，讓車輛可以根據不同的賽道、車手、輪胎工作溫度</a:t>
            </a:r>
            <a:r>
              <a:rPr lang="en-US" altLang="zh-TW" dirty="0"/>
              <a:t>…</a:t>
            </a:r>
            <a:r>
              <a:rPr lang="zh-TW" altLang="en-US" dirty="0"/>
              <a:t>等外在因素去做因鷹的調整，盡量去配合車手的開車風格並開出最佳圈時。</a:t>
            </a:r>
            <a:br>
              <a:rPr lang="en-US" altLang="zh-TW" dirty="0"/>
            </a:br>
            <a:r>
              <a:rPr lang="zh-TW" altLang="en-US" dirty="0"/>
              <a:t>而主要影響輪胎抓地力以及車輛暫態響應的是彈簧剛性，影響操控性以及轉向特性的是防傾桿以及彈簧剛性。</a:t>
            </a:r>
            <a:br>
              <a:rPr lang="en-US" altLang="zh-TW" dirty="0"/>
            </a:br>
            <a:r>
              <a:rPr lang="zh-TW" altLang="en-US" dirty="0"/>
              <a:t>因此，我們會先根據圈時來調整彈簧剛性，在調整至最佳圈時之後，再根據車手回饋調整防傾桿扭轉剛性，配合賽道配置以及車手感受。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3EC7D-A7F2-49F0-B654-24BB6572C4F0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074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在轉向特性前後平衡</a:t>
            </a:r>
            <a:r>
              <a:rPr lang="en-US" altLang="zh-TW" dirty="0"/>
              <a:t>(</a:t>
            </a:r>
            <a:r>
              <a:rPr lang="zh-TW" altLang="en-US" dirty="0"/>
              <a:t>也就是</a:t>
            </a:r>
            <a:r>
              <a:rPr lang="en-US" altLang="zh-TW" dirty="0"/>
              <a:t>neutral steer)</a:t>
            </a:r>
            <a:r>
              <a:rPr lang="zh-TW" altLang="en-US" dirty="0"/>
              <a:t>的前提下，我們透過五種彈簧剛性搭配三種防傾桿扭轉剛性，前懸以及後懸各有</a:t>
            </a:r>
            <a:r>
              <a:rPr lang="en-US" altLang="zh-TW" dirty="0"/>
              <a:t>15</a:t>
            </a:r>
            <a:r>
              <a:rPr lang="zh-TW" altLang="en-US" dirty="0"/>
              <a:t>種設定，就全車來說就有</a:t>
            </a:r>
            <a:r>
              <a:rPr lang="en-US" altLang="zh-TW" dirty="0"/>
              <a:t>225</a:t>
            </a:r>
            <a:r>
              <a:rPr lang="zh-TW" altLang="en-US" dirty="0"/>
              <a:t>種設定。調整參數的流程如前面所述，先從圈時去調整彈簧剛性，在得到最佳圈時後再根據車手反饋調整防傾桿，配合車手開車風格。</a:t>
            </a:r>
            <a:endParaRPr lang="en-US" altLang="zh-TW" dirty="0"/>
          </a:p>
          <a:p>
            <a:r>
              <a:rPr lang="zh-TW" altLang="en-US" dirty="0"/>
              <a:t>在這麼多種的懸吊設定之下，更需要多做試驗來最佳化車輛。</a:t>
            </a:r>
            <a:br>
              <a:rPr lang="en-US" altLang="zh-TW" dirty="0"/>
            </a:br>
            <a:r>
              <a:rPr lang="zh-TW" altLang="en-US" dirty="0"/>
              <a:t>希望可以在今年的試車期，更掌握彈簧剛性以及防傾桿對車輛表現的影響，才能夠最大化車輛表現，並且可以因應不同的賽道，做出及時的懸吊調整。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3EC7D-A7F2-49F0-B654-24BB6572C4F0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018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DC19C3-997D-814D-27F2-1DD3D83CD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8319696-B0B2-95BE-B448-7673948F7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1474A9-9AE4-DCB9-9871-BA104463D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C0718A0-2CB8-A9E7-BDC9-66D02F866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F229B08-5FEE-7880-7769-19A6B9C46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5372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FD65DC-F4A6-E6CD-D4E1-903BD894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942508A-9DD5-7A90-96E9-D1702F6A3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4F3F79-3503-233C-F6C3-116105AD2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228C38-D824-BCA8-0678-EE4E4B44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E87DE9-5C79-52E2-AEF1-723CC2F2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690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915145B-3DF4-7A7A-5D23-4FE76AC30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26FFC47-694F-DEB8-C30B-BCCAEA270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3AB91C0-B1AA-5643-8FB8-080DE7B26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AEEC0D-8F1D-4478-6556-FCE509C9F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4221C0-10E3-A8F2-9641-96A834FC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02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C78B7-2920-6CC3-EF62-32B840300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591207-EC04-D2F0-A0D7-D8BCF24D2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ADBDCC-A032-A8B9-2C94-3A37687B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6316BA-6853-BDAB-34DD-A0B566EDA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8E551D-6272-8074-ACE0-F8C2261C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48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6DA9F1-B0FA-EC6D-AE0E-41AAA3B35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387EC7-1272-A157-BD65-B1B85DFB0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90286E-1410-8179-F4B5-BD7EE4743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2F86FB-6F92-0A4A-C201-FAEEFFE7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DFE5E0-90DF-5A1D-406A-9DDB141B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53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32DE2-91D5-6FE7-72EA-04A4ED6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E5297D-87EB-46BA-7802-99EF95280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8408AE-41BD-C820-7369-562CCBC2D5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70D97DA-5F38-BF04-8E5A-354C1776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0B7848A-94D6-CC31-05A0-34CBB9B0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9B8447-3AF0-22A4-F6BF-7D98E446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72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1CE9C-ECAC-7A0B-3CC8-363E8E614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9E8C6DC-E2B2-B38B-78E8-337EB6496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3216FA5-0A99-DA0F-3FCF-10BE81C97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4D220E3-703F-BD53-028D-472A77B72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FCEA4EA-4BEC-F4BC-05C7-9A6E39562E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5F5F074-0A8F-B526-5D09-2EBD6DDD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621DA71-E74A-4A9E-2EF1-A5AD50EDB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26BD590-463F-763B-972F-CCF835CBF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32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97B7B-B6DC-2A77-46A8-2782C0BF2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DE54830-B37F-389C-4FBA-2538DFF38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AC10E15-C8FF-8A91-2906-22CB920C1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3BE510-82EB-797B-18F0-5C5173FB6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517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4D17C29-F56C-2AAB-3D29-BF3A24496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CA247DF-B956-9541-A28D-4A4C321E4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45DEF1-1A6F-C4E4-83E1-1DC23D58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044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47354-DB12-4084-8E83-5468FA1F6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570E99-52CE-FECE-2D7B-3FA963A00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00C058E-C597-2029-1AD9-08A6F0475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1609EA-5FDC-BA28-95D3-BCBBA6AC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4A0CEF2-9295-F1D9-D528-7954F8352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6476B2B-99FF-AB4D-A4F1-04D912FFA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23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0902D5-D321-F0F2-B5D8-B297ED9F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84CFA34-4528-89C2-BB6D-1114952DB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7ED230C-3F4B-B068-E63D-EB31446B73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247CC6D-76EF-590A-3F3A-A43215C0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B1AAD90-AD09-05EA-6227-6D40E18D9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55B1021-D9AC-910B-A680-86401ED7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9267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23EA1B8-7391-D1FA-8C5F-EDF68C372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7956B70-E85F-7111-83F7-6F6485FB6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A1E51D6-A867-738E-0085-B0A585343E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35B69-CB1D-48DF-8B90-7D5A15080440}" type="datetimeFigureOut">
              <a:rPr lang="zh-TW" altLang="en-US" smtClean="0"/>
              <a:t>2025/10/15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988222-B864-A218-0EB7-1E119D2DC3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5A27A2-2D82-B0F0-7F1C-379C3C101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CA9BE-2CCE-4C56-8439-22D444B083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079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31.png"/><Relationship Id="rId9" Type="http://schemas.openxmlformats.org/officeDocument/2006/relationships/image" Target="../media/image3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46.png"/><Relationship Id="rId2" Type="http://schemas.openxmlformats.org/officeDocument/2006/relationships/customXml" Target="../ink/ink1.xml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F27CDB-F94E-5A50-CCBA-C7E7CF66C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Vehicle performance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3495936-8D19-6F5F-44C5-1D920827FE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Engineering Design Report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9240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7BCD5C-B00F-BF19-CFDE-ABF7E9D3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5090"/>
            <a:ext cx="10515600" cy="1325563"/>
          </a:xfrm>
        </p:spPr>
        <p:txBody>
          <a:bodyPr/>
          <a:lstStyle/>
          <a:p>
            <a:r>
              <a:rPr lang="en-US" altLang="zh-TW" b="1" dirty="0"/>
              <a:t>Suspension kinematics</a:t>
            </a:r>
            <a:br>
              <a:rPr lang="en-US" altLang="zh-TW" dirty="0"/>
            </a:br>
            <a:r>
              <a:rPr lang="en-US" altLang="zh-TW" dirty="0"/>
              <a:t>Rear suspension geometry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9BA0CA0-7094-6914-B7E7-844F9DAEB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9493" y="1834054"/>
            <a:ext cx="9593014" cy="4334480"/>
          </a:xfrm>
        </p:spPr>
      </p:pic>
    </p:spTree>
    <p:extLst>
      <p:ext uri="{BB962C8B-B14F-4D97-AF65-F5344CB8AC3E}">
        <p14:creationId xmlns:p14="http://schemas.microsoft.com/office/powerpoint/2010/main" val="155282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23B4E6-82B3-DE87-1963-244F0A6C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9104"/>
            <a:ext cx="10515600" cy="1325563"/>
          </a:xfrm>
        </p:spPr>
        <p:txBody>
          <a:bodyPr/>
          <a:lstStyle/>
          <a:p>
            <a:r>
              <a:rPr lang="en-US" altLang="zh-TW" b="1" dirty="0"/>
              <a:t>Suspension kinematics</a:t>
            </a:r>
            <a:br>
              <a:rPr lang="en-US" altLang="zh-TW" b="1" dirty="0"/>
            </a:br>
            <a:r>
              <a:rPr lang="en-US" altLang="zh-TW" sz="3600" dirty="0"/>
              <a:t>Kinematic</a:t>
            </a:r>
            <a:r>
              <a:rPr lang="en-US" altLang="zh-TW" b="1" dirty="0"/>
              <a:t> </a:t>
            </a:r>
            <a:r>
              <a:rPr lang="en-US" altLang="zh-TW" sz="3600" dirty="0"/>
              <a:t>roll center </a:t>
            </a:r>
            <a:endParaRPr lang="zh-TW" altLang="en-US" dirty="0"/>
          </a:p>
        </p:txBody>
      </p:sp>
      <p:graphicFrame>
        <p:nvGraphicFramePr>
          <p:cNvPr id="8" name="圖表 7">
            <a:extLst>
              <a:ext uri="{FF2B5EF4-FFF2-40B4-BE49-F238E27FC236}">
                <a16:creationId xmlns:a16="http://schemas.microsoft.com/office/drawing/2014/main" id="{B24E7009-BDE2-4CF9-956D-63EB3300FA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9872587"/>
              </p:ext>
            </p:extLst>
          </p:nvPr>
        </p:nvGraphicFramePr>
        <p:xfrm>
          <a:off x="838200" y="1884784"/>
          <a:ext cx="4953816" cy="3709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圖表 8">
            <a:extLst>
              <a:ext uri="{FF2B5EF4-FFF2-40B4-BE49-F238E27FC236}">
                <a16:creationId xmlns:a16="http://schemas.microsoft.com/office/drawing/2014/main" id="{FBC0B582-1809-4E2C-B89B-DB5071C939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9286632"/>
              </p:ext>
            </p:extLst>
          </p:nvPr>
        </p:nvGraphicFramePr>
        <p:xfrm>
          <a:off x="6242178" y="1884784"/>
          <a:ext cx="5342593" cy="3709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7948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4DAA5E-9767-EE55-0EF9-11170294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111"/>
            <a:ext cx="10515600" cy="1325563"/>
          </a:xfrm>
        </p:spPr>
        <p:txBody>
          <a:bodyPr/>
          <a:lstStyle/>
          <a:p>
            <a:r>
              <a:rPr lang="en-US" altLang="zh-TW" b="1" dirty="0"/>
              <a:t>Suspension kinematics</a:t>
            </a:r>
            <a:br>
              <a:rPr lang="en-US" altLang="zh-TW" b="1" dirty="0"/>
            </a:br>
            <a:r>
              <a:rPr lang="en-US" altLang="zh-TW" sz="3600" dirty="0"/>
              <a:t>Tire attitude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B2DB74A-A1F2-43D3-8B61-E4DAC43A48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010426"/>
              </p:ext>
            </p:extLst>
          </p:nvPr>
        </p:nvGraphicFramePr>
        <p:xfrm>
          <a:off x="838200" y="1857079"/>
          <a:ext cx="5345784" cy="4364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圖片 5">
            <a:extLst>
              <a:ext uri="{FF2B5EF4-FFF2-40B4-BE49-F238E27FC236}">
                <a16:creationId xmlns:a16="http://schemas.microsoft.com/office/drawing/2014/main" id="{0469C3F9-27DC-A2B6-CB31-25B53E05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984" y="1962096"/>
            <a:ext cx="5010515" cy="415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6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A49B95C0-EAFC-FBB0-EB05-0211B4DD31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67169"/>
            <a:ext cx="5641454" cy="4231091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F625209F-E35C-3B1F-804C-40634513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9"/>
            <a:ext cx="10515600" cy="1325563"/>
          </a:xfrm>
        </p:spPr>
        <p:txBody>
          <a:bodyPr/>
          <a:lstStyle/>
          <a:p>
            <a:r>
              <a:rPr lang="en-US" altLang="zh-TW" b="1" dirty="0"/>
              <a:t>Suspension kinematics</a:t>
            </a:r>
            <a:br>
              <a:rPr lang="en-US" altLang="zh-TW" b="1" dirty="0"/>
            </a:br>
            <a:r>
              <a:rPr lang="en-US" altLang="zh-TW" sz="3600" dirty="0"/>
              <a:t>adaptive steering charateristic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0C40870-084E-5CBC-F166-464684263842}"/>
              </a:ext>
            </a:extLst>
          </p:cNvPr>
          <p:cNvSpPr txBox="1"/>
          <p:nvPr/>
        </p:nvSpPr>
        <p:spPr>
          <a:xfrm>
            <a:off x="9582100" y="1821315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understeer</a:t>
            </a:r>
            <a:endParaRPr lang="zh-TW" altLang="en-US" dirty="0"/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A1F1AE7-6517-F38E-ADA3-CA608C5F99F1}"/>
              </a:ext>
            </a:extLst>
          </p:cNvPr>
          <p:cNvCxnSpPr>
            <a:cxnSpLocks/>
          </p:cNvCxnSpPr>
          <p:nvPr/>
        </p:nvCxnSpPr>
        <p:spPr>
          <a:xfrm>
            <a:off x="7873372" y="2005981"/>
            <a:ext cx="17087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76345C26-F16A-4955-C4EF-4816F867733B}"/>
              </a:ext>
            </a:extLst>
          </p:cNvPr>
          <p:cNvSpPr txBox="1"/>
          <p:nvPr/>
        </p:nvSpPr>
        <p:spPr>
          <a:xfrm>
            <a:off x="6404790" y="1821315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oversteer</a:t>
            </a:r>
            <a:endParaRPr lang="zh-TW" altLang="en-US" dirty="0"/>
          </a:p>
        </p:txBody>
      </p:sp>
      <p:graphicFrame>
        <p:nvGraphicFramePr>
          <p:cNvPr id="7" name="圖表 6">
            <a:extLst>
              <a:ext uri="{FF2B5EF4-FFF2-40B4-BE49-F238E27FC236}">
                <a16:creationId xmlns:a16="http://schemas.microsoft.com/office/drawing/2014/main" id="{119087EF-4F71-420A-908E-59DFE2D3FC3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0238058"/>
              </p:ext>
            </p:extLst>
          </p:nvPr>
        </p:nvGraphicFramePr>
        <p:xfrm>
          <a:off x="708577" y="1821315"/>
          <a:ext cx="5224632" cy="4388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427773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DD86AB-6ACA-0F59-DAD2-0F304B3F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7BA9AC4D-2E38-67DB-1711-0A162D84D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23" y="1812590"/>
            <a:ext cx="8941837" cy="4551581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238B3E76-2EE4-5F45-0514-943F720F1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b="1" dirty="0"/>
              <a:t>Steering</a:t>
            </a:r>
            <a:br>
              <a:rPr lang="en-US" altLang="zh-TW" b="1" dirty="0"/>
            </a:br>
            <a:r>
              <a:rPr lang="en-US" altLang="zh-TW" dirty="0"/>
              <a:t>Design 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768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625209F-E35C-3B1F-804C-406345135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9"/>
            <a:ext cx="10515600" cy="1325563"/>
          </a:xfrm>
        </p:spPr>
        <p:txBody>
          <a:bodyPr/>
          <a:lstStyle/>
          <a:p>
            <a:r>
              <a:rPr lang="en-US" altLang="zh-TW" b="1" dirty="0"/>
              <a:t>Steering</a:t>
            </a:r>
            <a:br>
              <a:rPr lang="en-US" altLang="zh-TW" b="1" dirty="0"/>
            </a:br>
            <a:r>
              <a:rPr lang="en-US" altLang="zh-TW" sz="3600" dirty="0"/>
              <a:t>turning radius vs optimum Ackermann percentage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8260F3-9EAC-7454-B30C-0E6E01B58B92}"/>
              </a:ext>
            </a:extLst>
          </p:cNvPr>
          <p:cNvSpPr txBox="1"/>
          <p:nvPr/>
        </p:nvSpPr>
        <p:spPr>
          <a:xfrm>
            <a:off x="838200" y="2436899"/>
            <a:ext cx="534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Less understeer when corner entry</a:t>
            </a:r>
            <a:endParaRPr lang="zh-TW" altLang="en-US" sz="2400" dirty="0"/>
          </a:p>
        </p:txBody>
      </p:sp>
      <p:pic>
        <p:nvPicPr>
          <p:cNvPr id="8" name="圖片 7" descr="一張含有 行, 繪圖, 圖表, 文字 的圖片&#10;&#10;自動產生的描述">
            <a:extLst>
              <a:ext uri="{FF2B5EF4-FFF2-40B4-BE49-F238E27FC236}">
                <a16:creationId xmlns:a16="http://schemas.microsoft.com/office/drawing/2014/main" id="{3F70A516-32A5-F9C1-3019-3B0A27DA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2" y="2343201"/>
            <a:ext cx="11683487" cy="33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66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6A043BC3-95E0-3735-B27C-E2E0E68C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097"/>
            <a:ext cx="10515600" cy="1325563"/>
          </a:xfrm>
        </p:spPr>
        <p:txBody>
          <a:bodyPr/>
          <a:lstStyle/>
          <a:p>
            <a:r>
              <a:rPr lang="en-US" altLang="zh-TW" b="1" dirty="0"/>
              <a:t>Steering</a:t>
            </a:r>
            <a:br>
              <a:rPr lang="en-US" altLang="zh-TW" dirty="0"/>
            </a:br>
            <a:r>
              <a:rPr lang="en-US" altLang="zh-TW" sz="3600" dirty="0"/>
              <a:t>steering geometry design</a:t>
            </a:r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CE9CB68-A1A2-AF95-85B0-BEC5E7C4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88" y="1690688"/>
            <a:ext cx="5729451" cy="456882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14AD0DA-0C0E-7DFD-589C-D82C8EA64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267" y="1690688"/>
            <a:ext cx="5602108" cy="456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5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31CF6A08-3179-E05E-5CD9-64517A0CE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4841" y="1825625"/>
            <a:ext cx="5462318" cy="435133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9E926927-D0FA-FADF-197A-3BB18DB06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7097"/>
            <a:ext cx="10515600" cy="1325563"/>
          </a:xfrm>
        </p:spPr>
        <p:txBody>
          <a:bodyPr/>
          <a:lstStyle/>
          <a:p>
            <a:r>
              <a:rPr lang="en-US" altLang="zh-TW" b="1" dirty="0"/>
              <a:t>Steering</a:t>
            </a:r>
            <a:br>
              <a:rPr lang="en-US" altLang="zh-TW" dirty="0"/>
            </a:br>
            <a:r>
              <a:rPr lang="en-US" altLang="zh-TW" sz="3600" dirty="0"/>
              <a:t>steering geometry 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50021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44FED5-C580-D803-B833-778138B4F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6424"/>
            <a:ext cx="10515600" cy="1325563"/>
          </a:xfrm>
        </p:spPr>
        <p:txBody>
          <a:bodyPr/>
          <a:lstStyle/>
          <a:p>
            <a:r>
              <a:rPr lang="en-US" altLang="zh-TW" b="1" dirty="0"/>
              <a:t>Validation</a:t>
            </a:r>
            <a:br>
              <a:rPr lang="en-US" altLang="zh-TW" dirty="0"/>
            </a:br>
            <a:r>
              <a:rPr lang="en-US" altLang="zh-TW" sz="3600" dirty="0"/>
              <a:t>Roll gradient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D0F0DE-9653-D5C7-9DF8-279FE2ECB7AE}"/>
              </a:ext>
            </a:extLst>
          </p:cNvPr>
          <p:cNvSpPr txBox="1"/>
          <p:nvPr/>
        </p:nvSpPr>
        <p:spPr>
          <a:xfrm>
            <a:off x="1642187" y="1567543"/>
            <a:ext cx="4889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/>
              <a:t>Constant radius acceleration test</a:t>
            </a:r>
            <a:endParaRPr lang="zh-TW" altLang="en-US" sz="2400" dirty="0"/>
          </a:p>
        </p:txBody>
      </p:sp>
      <p:pic>
        <p:nvPicPr>
          <p:cNvPr id="9" name="內容版面配置區 8" descr="一張含有 文字, 行, 圖表, 繪圖 的圖片&#10;&#10;自動產生的描述">
            <a:extLst>
              <a:ext uri="{FF2B5EF4-FFF2-40B4-BE49-F238E27FC236}">
                <a16:creationId xmlns:a16="http://schemas.microsoft.com/office/drawing/2014/main" id="{176D1F12-9B53-1A31-FD6C-B1AC36B1E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21" y="1690688"/>
            <a:ext cx="10078779" cy="48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50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8C01DA4-2E9A-DBD9-A620-50FFF98B5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1" b="2943"/>
          <a:stretch/>
        </p:blipFill>
        <p:spPr>
          <a:xfrm>
            <a:off x="2491275" y="1418465"/>
            <a:ext cx="9125338" cy="4618442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1757D634-7C39-7970-42DE-1BDBC4F3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pitch gradient validation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BC979B-3E0A-E0F4-0B1A-EC6541EEF3E6}"/>
              </a:ext>
            </a:extLst>
          </p:cNvPr>
          <p:cNvSpPr txBox="1"/>
          <p:nvPr/>
        </p:nvSpPr>
        <p:spPr>
          <a:xfrm>
            <a:off x="951722" y="1690688"/>
            <a:ext cx="1390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Designed: 0.47 deg/G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873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838F03-8B0D-B02B-6F93-F7932B99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Outline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9407567-3BE5-BBB5-2DB0-409F7F94A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Design goal</a:t>
            </a:r>
          </a:p>
          <a:p>
            <a:r>
              <a:rPr lang="en-US" altLang="zh-TW" dirty="0"/>
              <a:t>Design flow</a:t>
            </a:r>
          </a:p>
          <a:p>
            <a:r>
              <a:rPr lang="en-US" altLang="zh-TW" dirty="0"/>
              <a:t>Vehicle dynamic study</a:t>
            </a:r>
          </a:p>
          <a:p>
            <a:r>
              <a:rPr lang="en-US" altLang="zh-TW" dirty="0"/>
              <a:t>Susupension kinematics</a:t>
            </a:r>
          </a:p>
          <a:p>
            <a:r>
              <a:rPr lang="en-US" altLang="zh-TW" dirty="0"/>
              <a:t>Validation</a:t>
            </a:r>
          </a:p>
          <a:p>
            <a:r>
              <a:rPr lang="en-US" altLang="zh-TW" dirty="0"/>
              <a:t>Performance analysis</a:t>
            </a:r>
          </a:p>
          <a:p>
            <a:r>
              <a:rPr lang="en-US" altLang="zh-TW" dirty="0"/>
              <a:t>Appendix</a:t>
            </a:r>
          </a:p>
          <a:p>
            <a:pPr marL="457200" lvl="1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8775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表, 行, 螢幕擷取畫面 的圖片&#10;&#10;自動產生的描述">
            <a:extLst>
              <a:ext uri="{FF2B5EF4-FFF2-40B4-BE49-F238E27FC236}">
                <a16:creationId xmlns:a16="http://schemas.microsoft.com/office/drawing/2014/main" id="{1A3F0D59-82FD-52F2-B102-F915F2696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23" y="1825625"/>
            <a:ext cx="5790754" cy="4351338"/>
          </a:xfrm>
        </p:spPr>
      </p:pic>
      <p:sp>
        <p:nvSpPr>
          <p:cNvPr id="3" name="標題 1">
            <a:extLst>
              <a:ext uri="{FF2B5EF4-FFF2-40B4-BE49-F238E27FC236}">
                <a16:creationId xmlns:a16="http://schemas.microsoft.com/office/drawing/2014/main" id="{6E3ACBF0-47E6-2A2F-4DC5-3216A254409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Validation</a:t>
            </a:r>
            <a:br>
              <a:rPr lang="en-US" altLang="zh-TW" dirty="0"/>
            </a:br>
            <a:r>
              <a:rPr lang="en-US" altLang="zh-TW" sz="3600" dirty="0"/>
              <a:t>Aerodynamic balance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2383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0EC6B60-DC20-49CC-BF17-81137029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47FE2-C195-E249-8441-F83FB65538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C78A1367-A945-B471-0100-1F959DCF2AAB}"/>
              </a:ext>
            </a:extLst>
          </p:cNvPr>
          <p:cNvGrpSpPr/>
          <p:nvPr/>
        </p:nvGrpSpPr>
        <p:grpSpPr>
          <a:xfrm>
            <a:off x="1203939" y="2129440"/>
            <a:ext cx="9858507" cy="3736025"/>
            <a:chOff x="1203939" y="1853215"/>
            <a:chExt cx="9858507" cy="3736025"/>
          </a:xfrm>
        </p:grpSpPr>
        <p:sp>
          <p:nvSpPr>
            <p:cNvPr id="23" name="圓角矩形 22"/>
            <p:cNvSpPr/>
            <p:nvPr/>
          </p:nvSpPr>
          <p:spPr>
            <a:xfrm>
              <a:off x="1419998" y="1921146"/>
              <a:ext cx="2984199" cy="703562"/>
            </a:xfrm>
            <a:prstGeom prst="roundRect">
              <a:avLst/>
            </a:prstGeom>
            <a:noFill/>
            <a:ln>
              <a:solidFill>
                <a:srgbClr val="407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1535474" y="1853215"/>
                  <a:ext cx="2760326" cy="71493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altLang="zh-TW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TW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𝑠𝑡𝑎𝑏𝑖𝑙𝑖𝑡𝑦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TW" sz="16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altLang="zh-TW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f>
                        <m:fPr>
                          <m:ctrlP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TW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en-US" altLang="zh-TW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a14:m>
                  <a:endParaRPr lang="en-US" altLang="zh-TW" sz="1600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474" y="1853215"/>
                  <a:ext cx="2760326" cy="714939"/>
                </a:xfrm>
                <a:prstGeom prst="rect">
                  <a:avLst/>
                </a:prstGeom>
                <a:blipFill>
                  <a:blip r:embed="rId5"/>
                  <a:stretch>
                    <a:fillRect l="-88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接點: 肘形 21">
              <a:extLst>
                <a:ext uri="{FF2B5EF4-FFF2-40B4-BE49-F238E27FC236}">
                  <a16:creationId xmlns:a16="http://schemas.microsoft.com/office/drawing/2014/main" id="{9B004FA0-DB7C-4FB1-9B01-2C32C1030AE7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3879025" y="3540020"/>
              <a:ext cx="2050438" cy="615902"/>
            </a:xfrm>
            <a:prstGeom prst="bentConnector3">
              <a:avLst>
                <a:gd name="adj1" fmla="val 74726"/>
              </a:avLst>
            </a:prstGeom>
            <a:ln w="19050">
              <a:solidFill>
                <a:srgbClr val="4072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圓角矩形 6">
              <a:extLst>
                <a:ext uri="{FF2B5EF4-FFF2-40B4-BE49-F238E27FC236}">
                  <a16:creationId xmlns:a16="http://schemas.microsoft.com/office/drawing/2014/main" id="{563B136F-F3F8-4D55-AB40-5156831F3D96}"/>
                </a:ext>
              </a:extLst>
            </p:cNvPr>
            <p:cNvSpPr/>
            <p:nvPr/>
          </p:nvSpPr>
          <p:spPr>
            <a:xfrm>
              <a:off x="1957101" y="3000020"/>
              <a:ext cx="1921924" cy="1080000"/>
            </a:xfrm>
            <a:prstGeom prst="roundRect">
              <a:avLst/>
            </a:prstGeom>
            <a:solidFill>
              <a:srgbClr val="4072CC"/>
            </a:solidFill>
            <a:ln>
              <a:solidFill>
                <a:srgbClr val="4072C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Cambria Math" panose="02040503050406030204" pitchFamily="18" charset="0"/>
                </a:rPr>
                <a:t>Driver Interpretation</a:t>
              </a:r>
            </a:p>
          </p:txBody>
        </p:sp>
        <p:sp>
          <p:nvSpPr>
            <p:cNvPr id="67" name="圓角矩形 66">
              <a:extLst>
                <a:ext uri="{FF2B5EF4-FFF2-40B4-BE49-F238E27FC236}">
                  <a16:creationId xmlns:a16="http://schemas.microsoft.com/office/drawing/2014/main" id="{CF9E97FE-5CB7-40F9-A811-F40B375EEE44}"/>
                </a:ext>
              </a:extLst>
            </p:cNvPr>
            <p:cNvSpPr/>
            <p:nvPr/>
          </p:nvSpPr>
          <p:spPr>
            <a:xfrm>
              <a:off x="5917541" y="3918134"/>
              <a:ext cx="572483" cy="777788"/>
            </a:xfrm>
            <a:prstGeom prst="roundRect">
              <a:avLst/>
            </a:prstGeom>
            <a:solidFill>
              <a:srgbClr val="4072CC"/>
            </a:solidFill>
            <a:ln>
              <a:solidFill>
                <a:srgbClr val="4072C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Cambria Math" panose="02040503050406030204" pitchFamily="18" charset="0"/>
                </a:rPr>
                <a:t>+</a:t>
              </a:r>
            </a:p>
            <a:p>
              <a:pPr algn="ctr"/>
              <a:r>
                <a:rPr lang="en-US" altLang="zh-TW" sz="2000" b="1" dirty="0">
                  <a:latin typeface="Cambria Math" panose="02040503050406030204" pitchFamily="18" charset="0"/>
                </a:rPr>
                <a:t>-</a:t>
              </a:r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06995275-AEB1-4DDB-86CA-216F33477D68}"/>
                </a:ext>
              </a:extLst>
            </p:cNvPr>
            <p:cNvSpPr/>
            <p:nvPr/>
          </p:nvSpPr>
          <p:spPr>
            <a:xfrm>
              <a:off x="4025611" y="3121093"/>
              <a:ext cx="17479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/>
                <a:t>Ref. Yaw Rate</a:t>
              </a:r>
            </a:p>
          </p:txBody>
        </p:sp>
        <p:sp>
          <p:nvSpPr>
            <p:cNvPr id="76" name="圓角矩形 6">
              <a:extLst>
                <a:ext uri="{FF2B5EF4-FFF2-40B4-BE49-F238E27FC236}">
                  <a16:creationId xmlns:a16="http://schemas.microsoft.com/office/drawing/2014/main" id="{563B136F-F3F8-4D55-AB40-5156831F3D96}"/>
                </a:ext>
              </a:extLst>
            </p:cNvPr>
            <p:cNvSpPr/>
            <p:nvPr/>
          </p:nvSpPr>
          <p:spPr>
            <a:xfrm>
              <a:off x="1957101" y="4509240"/>
              <a:ext cx="1921924" cy="1080000"/>
            </a:xfrm>
            <a:prstGeom prst="roundRect">
              <a:avLst/>
            </a:prstGeom>
            <a:solidFill>
              <a:srgbClr val="4072CC"/>
            </a:solidFill>
            <a:ln>
              <a:solidFill>
                <a:srgbClr val="4072C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Cambria Math" panose="02040503050406030204" pitchFamily="18" charset="0"/>
                </a:rPr>
                <a:t>IMU</a:t>
              </a:r>
            </a:p>
          </p:txBody>
        </p:sp>
        <p:cxnSp>
          <p:nvCxnSpPr>
            <p:cNvPr id="77" name="接點: 肘形 21">
              <a:extLst>
                <a:ext uri="{FF2B5EF4-FFF2-40B4-BE49-F238E27FC236}">
                  <a16:creationId xmlns:a16="http://schemas.microsoft.com/office/drawing/2014/main" id="{9B004FA0-DB7C-4FB1-9B01-2C32C1030AE7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 flipV="1">
              <a:off x="3879025" y="4509240"/>
              <a:ext cx="2038516" cy="540000"/>
            </a:xfrm>
            <a:prstGeom prst="bentConnector3">
              <a:avLst>
                <a:gd name="adj1" fmla="val 75315"/>
              </a:avLst>
            </a:prstGeom>
            <a:ln w="19050">
              <a:solidFill>
                <a:srgbClr val="4072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06995275-AEB1-4DDB-86CA-216F33477D68}"/>
                </a:ext>
              </a:extLst>
            </p:cNvPr>
            <p:cNvSpPr/>
            <p:nvPr/>
          </p:nvSpPr>
          <p:spPr>
            <a:xfrm>
              <a:off x="4027976" y="4654869"/>
              <a:ext cx="131350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/>
                <a:t>Yaw Rate</a:t>
              </a:r>
            </a:p>
          </p:txBody>
        </p:sp>
        <p:sp>
          <p:nvSpPr>
            <p:cNvPr id="90" name="圓角矩形 6">
              <a:extLst>
                <a:ext uri="{FF2B5EF4-FFF2-40B4-BE49-F238E27FC236}">
                  <a16:creationId xmlns:a16="http://schemas.microsoft.com/office/drawing/2014/main" id="{563B136F-F3F8-4D55-AB40-5156831F3D96}"/>
                </a:ext>
              </a:extLst>
            </p:cNvPr>
            <p:cNvSpPr/>
            <p:nvPr/>
          </p:nvSpPr>
          <p:spPr>
            <a:xfrm>
              <a:off x="7608168" y="3918134"/>
              <a:ext cx="1102412" cy="790244"/>
            </a:xfrm>
            <a:prstGeom prst="roundRect">
              <a:avLst/>
            </a:prstGeom>
            <a:solidFill>
              <a:srgbClr val="4072CC"/>
            </a:solidFill>
            <a:ln>
              <a:solidFill>
                <a:srgbClr val="4072C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>
                  <a:latin typeface="Cambria Math" panose="02040503050406030204" pitchFamily="18" charset="0"/>
                </a:rPr>
                <a:t>PID</a:t>
              </a:r>
            </a:p>
          </p:txBody>
        </p:sp>
        <p:cxnSp>
          <p:nvCxnSpPr>
            <p:cNvPr id="93" name="直線單箭頭接點 92">
              <a:extLst>
                <a:ext uri="{FF2B5EF4-FFF2-40B4-BE49-F238E27FC236}">
                  <a16:creationId xmlns:a16="http://schemas.microsoft.com/office/drawing/2014/main" id="{691135C4-70D0-4C24-9284-628279EE15A2}"/>
                </a:ext>
              </a:extLst>
            </p:cNvPr>
            <p:cNvCxnSpPr>
              <a:cxnSpLocks/>
              <a:stCxn id="67" idx="3"/>
              <a:endCxn id="90" idx="1"/>
            </p:cNvCxnSpPr>
            <p:nvPr/>
          </p:nvCxnSpPr>
          <p:spPr>
            <a:xfrm>
              <a:off x="6490024" y="4307028"/>
              <a:ext cx="1118144" cy="6228"/>
            </a:xfrm>
            <a:prstGeom prst="straightConnector1">
              <a:avLst/>
            </a:prstGeom>
            <a:ln>
              <a:solidFill>
                <a:srgbClr val="4072CC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691135C4-70D0-4C24-9284-628279EE15A2}"/>
                </a:ext>
              </a:extLst>
            </p:cNvPr>
            <p:cNvCxnSpPr>
              <a:cxnSpLocks/>
              <a:stCxn id="90" idx="3"/>
            </p:cNvCxnSpPr>
            <p:nvPr/>
          </p:nvCxnSpPr>
          <p:spPr>
            <a:xfrm flipV="1">
              <a:off x="8710580" y="4307028"/>
              <a:ext cx="1118144" cy="6228"/>
            </a:xfrm>
            <a:prstGeom prst="straightConnector1">
              <a:avLst/>
            </a:prstGeom>
            <a:ln>
              <a:solidFill>
                <a:srgbClr val="4072CC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06995275-AEB1-4DDB-86CA-216F33477D68}"/>
                </a:ext>
              </a:extLst>
            </p:cNvPr>
            <p:cNvSpPr/>
            <p:nvPr/>
          </p:nvSpPr>
          <p:spPr>
            <a:xfrm>
              <a:off x="8764381" y="3918134"/>
              <a:ext cx="229806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/>
                <a:t>Difference Torque</a:t>
              </a:r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691135C4-70D0-4C24-9284-628279EE15A2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01" y="5054979"/>
              <a:ext cx="720000" cy="0"/>
            </a:xfrm>
            <a:prstGeom prst="straightConnector1">
              <a:avLst/>
            </a:prstGeom>
            <a:ln>
              <a:solidFill>
                <a:srgbClr val="4072CC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單箭頭接點 108">
              <a:extLst>
                <a:ext uri="{FF2B5EF4-FFF2-40B4-BE49-F238E27FC236}">
                  <a16:creationId xmlns:a16="http://schemas.microsoft.com/office/drawing/2014/main" id="{691135C4-70D0-4C24-9284-628279EE15A2}"/>
                </a:ext>
              </a:extLst>
            </p:cNvPr>
            <p:cNvCxnSpPr>
              <a:cxnSpLocks/>
            </p:cNvCxnSpPr>
            <p:nvPr/>
          </p:nvCxnSpPr>
          <p:spPr>
            <a:xfrm>
              <a:off x="1237101" y="3546665"/>
              <a:ext cx="720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1203939" y="3059872"/>
                  <a:ext cx="606576" cy="5078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en-US" altLang="zh-TW" i="1" dirty="0">
                    <a:solidFill>
                      <a:srgbClr val="FF00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3939" y="3059872"/>
                  <a:ext cx="606576" cy="5078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直線接點 5"/>
            <p:cNvCxnSpPr/>
            <p:nvPr/>
          </p:nvCxnSpPr>
          <p:spPr>
            <a:xfrm>
              <a:off x="2927648" y="2624708"/>
              <a:ext cx="0" cy="375312"/>
            </a:xfrm>
            <a:prstGeom prst="line">
              <a:avLst/>
            </a:prstGeom>
            <a:ln w="38100">
              <a:solidFill>
                <a:srgbClr val="4072C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A7320D3B-92B9-7737-48F6-2783E36DC02C}"/>
              </a:ext>
            </a:extLst>
          </p:cNvPr>
          <p:cNvGrpSpPr/>
          <p:nvPr/>
        </p:nvGrpSpPr>
        <p:grpSpPr>
          <a:xfrm>
            <a:off x="7696200" y="1066799"/>
            <a:ext cx="3529313" cy="2811289"/>
            <a:chOff x="7577481" y="2051411"/>
            <a:chExt cx="4903886" cy="3611229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95973DE3-A9CF-ACB5-307E-E71C18E68D51}"/>
                </a:ext>
              </a:extLst>
            </p:cNvPr>
            <p:cNvGrpSpPr/>
            <p:nvPr/>
          </p:nvGrpSpPr>
          <p:grpSpPr>
            <a:xfrm>
              <a:off x="7577481" y="2051411"/>
              <a:ext cx="4903886" cy="3611229"/>
              <a:chOff x="7288114" y="2190307"/>
              <a:chExt cx="4903886" cy="3611229"/>
            </a:xfrm>
          </p:grpSpPr>
          <p:pic>
            <p:nvPicPr>
              <p:cNvPr id="10" name="圖片 9">
                <a:extLst>
                  <a:ext uri="{FF2B5EF4-FFF2-40B4-BE49-F238E27FC236}">
                    <a16:creationId xmlns:a16="http://schemas.microsoft.com/office/drawing/2014/main" id="{B545736B-BD1D-831C-DE8E-312B7FC70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288114" y="2190307"/>
                <a:ext cx="4903886" cy="3611229"/>
              </a:xfrm>
              <a:prstGeom prst="rect">
                <a:avLst/>
              </a:prstGeom>
            </p:spPr>
          </p:pic>
          <p:sp>
            <p:nvSpPr>
              <p:cNvPr id="11" name="手繪多邊形: 圖案 10">
                <a:extLst>
                  <a:ext uri="{FF2B5EF4-FFF2-40B4-BE49-F238E27FC236}">
                    <a16:creationId xmlns:a16="http://schemas.microsoft.com/office/drawing/2014/main" id="{18544B74-5D2A-D313-46AB-4C9DE4144EFD}"/>
                  </a:ext>
                </a:extLst>
              </p:cNvPr>
              <p:cNvSpPr/>
              <p:nvPr/>
            </p:nvSpPr>
            <p:spPr>
              <a:xfrm>
                <a:off x="8144539" y="4182974"/>
                <a:ext cx="3083442" cy="910021"/>
              </a:xfrm>
              <a:custGeom>
                <a:avLst/>
                <a:gdLst>
                  <a:gd name="connsiteX0" fmla="*/ 0 w 3083442"/>
                  <a:gd name="connsiteY0" fmla="*/ 910021 h 910021"/>
                  <a:gd name="connsiteX1" fmla="*/ 1095153 w 3083442"/>
                  <a:gd name="connsiteY1" fmla="*/ 101947 h 910021"/>
                  <a:gd name="connsiteX2" fmla="*/ 3083442 w 3083442"/>
                  <a:gd name="connsiteY2" fmla="*/ 38152 h 910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83442" h="910021">
                    <a:moveTo>
                      <a:pt x="0" y="910021"/>
                    </a:moveTo>
                    <a:cubicBezTo>
                      <a:pt x="290623" y="578639"/>
                      <a:pt x="581246" y="247258"/>
                      <a:pt x="1095153" y="101947"/>
                    </a:cubicBezTo>
                    <a:cubicBezTo>
                      <a:pt x="1609060" y="-43365"/>
                      <a:pt x="2346251" y="-2607"/>
                      <a:pt x="3083442" y="38152"/>
                    </a:cubicBezTo>
                  </a:path>
                </a:pathLst>
              </a:custGeom>
              <a:noFill/>
              <a:ln w="28575">
                <a:solidFill>
                  <a:srgbClr val="4072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" name="箭號: 向上 8">
              <a:extLst>
                <a:ext uri="{FF2B5EF4-FFF2-40B4-BE49-F238E27FC236}">
                  <a16:creationId xmlns:a16="http://schemas.microsoft.com/office/drawing/2014/main" id="{6FE773D7-C3F2-8846-05B5-C1D8CEBACE9B}"/>
                </a:ext>
              </a:extLst>
            </p:cNvPr>
            <p:cNvSpPr/>
            <p:nvPr/>
          </p:nvSpPr>
          <p:spPr>
            <a:xfrm>
              <a:off x="10547682" y="4060242"/>
              <a:ext cx="195309" cy="221941"/>
            </a:xfrm>
            <a:prstGeom prst="upArrow">
              <a:avLst/>
            </a:prstGeom>
            <a:solidFill>
              <a:srgbClr val="4072CC"/>
            </a:solidFill>
            <a:ln>
              <a:solidFill>
                <a:srgbClr val="4072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3C07093-A1D3-6CAE-E0EC-EB0CCD745E84}"/>
              </a:ext>
            </a:extLst>
          </p:cNvPr>
          <p:cNvCxnSpPr>
            <a:cxnSpLocks/>
          </p:cNvCxnSpPr>
          <p:nvPr/>
        </p:nvCxnSpPr>
        <p:spPr>
          <a:xfrm flipV="1">
            <a:off x="3275045" y="2043404"/>
            <a:ext cx="1390261" cy="5746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標題 1">
            <a:extLst>
              <a:ext uri="{FF2B5EF4-FFF2-40B4-BE49-F238E27FC236}">
                <a16:creationId xmlns:a16="http://schemas.microsoft.com/office/drawing/2014/main" id="{697EC0B3-78EC-E95B-2FD1-75D3922C4613}"/>
              </a:ext>
            </a:extLst>
          </p:cNvPr>
          <p:cNvSpPr txBox="1">
            <a:spLocks/>
          </p:cNvSpPr>
          <p:nvPr/>
        </p:nvSpPr>
        <p:spPr>
          <a:xfrm>
            <a:off x="838200" y="4744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/>
              <a:t>Performance analysis</a:t>
            </a:r>
            <a:br>
              <a:rPr lang="en-US" altLang="zh-TW" dirty="0"/>
            </a:br>
            <a:r>
              <a:rPr lang="en-US" altLang="zh-TW" sz="3600" dirty="0"/>
              <a:t>Torque vectoring framework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4C4365D-1A5A-6EA3-3113-574E260FF201}"/>
              </a:ext>
            </a:extLst>
          </p:cNvPr>
          <p:cNvSpPr txBox="1"/>
          <p:nvPr/>
        </p:nvSpPr>
        <p:spPr>
          <a:xfrm>
            <a:off x="4679003" y="1896282"/>
            <a:ext cx="1272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Adjustable 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432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14" descr="一張含有 文字, 圖表, 繪圖, 行 的圖片&#10;&#10;自動產生的描述">
            <a:extLst>
              <a:ext uri="{FF2B5EF4-FFF2-40B4-BE49-F238E27FC236}">
                <a16:creationId xmlns:a16="http://schemas.microsoft.com/office/drawing/2014/main" id="{D2314257-2211-0C53-EE06-83453E926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976" y="1830653"/>
            <a:ext cx="9280804" cy="4480888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C90C06-93B4-0CB9-1071-1D6F8530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1068"/>
            <a:ext cx="10515600" cy="1325563"/>
          </a:xfrm>
        </p:spPr>
        <p:txBody>
          <a:bodyPr/>
          <a:lstStyle/>
          <a:p>
            <a:r>
              <a:rPr lang="en-US" altLang="zh-TW" b="1" dirty="0"/>
              <a:t>Performance analysis</a:t>
            </a:r>
            <a:br>
              <a:rPr lang="en-US" altLang="zh-TW" dirty="0"/>
            </a:br>
            <a:r>
              <a:rPr lang="en-US" altLang="zh-TW" dirty="0"/>
              <a:t>Torque vectoring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3244C3B-7949-19D6-406E-F8EE035F6243}"/>
              </a:ext>
            </a:extLst>
          </p:cNvPr>
          <p:cNvCxnSpPr/>
          <p:nvPr/>
        </p:nvCxnSpPr>
        <p:spPr>
          <a:xfrm flipV="1">
            <a:off x="2649894" y="2192694"/>
            <a:ext cx="5038530" cy="30791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EAAAD0-BE91-A0C3-A72F-4F6455C3728D}"/>
              </a:ext>
            </a:extLst>
          </p:cNvPr>
          <p:cNvSpPr txBox="1"/>
          <p:nvPr/>
        </p:nvSpPr>
        <p:spPr>
          <a:xfrm>
            <a:off x="4149511" y="2554586"/>
            <a:ext cx="2541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Less understeer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29B74-9A3D-AAED-EF66-AC5A2649B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409"/>
            <a:ext cx="10515600" cy="1325563"/>
          </a:xfrm>
        </p:spPr>
        <p:txBody>
          <a:bodyPr/>
          <a:lstStyle/>
          <a:p>
            <a:r>
              <a:rPr lang="en-US" altLang="zh-TW" b="1" dirty="0"/>
              <a:t>Performance analysis</a:t>
            </a:r>
            <a:br>
              <a:rPr lang="en-US" altLang="zh-TW" dirty="0"/>
            </a:br>
            <a:r>
              <a:rPr lang="en-US" altLang="zh-TW" dirty="0"/>
              <a:t>driver input analysis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7CD9633-B1ED-4262-EF8F-CB8BD9174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598567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D4BC8FE1-5C24-B3B4-E307-C98D1A0E63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88" y="1422916"/>
            <a:ext cx="6096000" cy="4689624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1C90C06-93B4-0CB9-1071-1D6F85303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416"/>
            <a:ext cx="10515600" cy="1325563"/>
          </a:xfrm>
        </p:spPr>
        <p:txBody>
          <a:bodyPr/>
          <a:lstStyle/>
          <a:p>
            <a:r>
              <a:rPr lang="en-US" altLang="zh-TW" b="1" dirty="0"/>
              <a:t>Performance analysis</a:t>
            </a:r>
            <a:br>
              <a:rPr lang="en-US" altLang="zh-TW" dirty="0"/>
            </a:br>
            <a:r>
              <a:rPr lang="en-US" altLang="zh-TW" dirty="0"/>
              <a:t>driver input analysis</a:t>
            </a:r>
            <a:endParaRPr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191A7DC-C661-3B02-405C-157390A8C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4" y="1690688"/>
            <a:ext cx="4942912" cy="42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92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249D314-74C3-B39C-049F-2CBCF6AED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583" y="1951950"/>
            <a:ext cx="6854560" cy="3902092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8B585F8-66B9-4653-1BC4-CC87AFB3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5759"/>
            <a:ext cx="10515600" cy="1325563"/>
          </a:xfrm>
        </p:spPr>
        <p:txBody>
          <a:bodyPr/>
          <a:lstStyle/>
          <a:p>
            <a:r>
              <a:rPr lang="en-US" altLang="zh-TW" b="1" dirty="0"/>
              <a:t>Performance analysis</a:t>
            </a:r>
            <a:br>
              <a:rPr lang="en-US" altLang="zh-TW" dirty="0"/>
            </a:br>
            <a:r>
              <a:rPr lang="en-US" altLang="zh-TW" sz="3600" dirty="0"/>
              <a:t>systematic driver feedback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5EFF688-2FCF-1403-69C6-EA5778C3E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505" y="3240214"/>
            <a:ext cx="406422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15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A62C-D25D-2BA0-0815-C3650A25A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7674"/>
            <a:ext cx="10515600" cy="1325563"/>
          </a:xfrm>
        </p:spPr>
        <p:txBody>
          <a:bodyPr/>
          <a:lstStyle/>
          <a:p>
            <a:r>
              <a:rPr lang="en-US" altLang="zh-TW" b="1" dirty="0"/>
              <a:t>Performance analysis</a:t>
            </a:r>
            <a:br>
              <a:rPr lang="en-US" altLang="zh-TW" b="1" dirty="0"/>
            </a:br>
            <a:r>
              <a:rPr lang="en-US" altLang="zh-TW" sz="3600" dirty="0"/>
              <a:t>set up tuning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9D4F69-3F23-754A-4114-FEC691A332A6}"/>
              </a:ext>
            </a:extLst>
          </p:cNvPr>
          <p:cNvSpPr/>
          <p:nvPr/>
        </p:nvSpPr>
        <p:spPr>
          <a:xfrm>
            <a:off x="1151572" y="5633850"/>
            <a:ext cx="1516854" cy="5371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ARB rate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540CB0-4687-87B3-652F-0CCDB4B6B2BA}"/>
              </a:ext>
            </a:extLst>
          </p:cNvPr>
          <p:cNvSpPr/>
          <p:nvPr/>
        </p:nvSpPr>
        <p:spPr>
          <a:xfrm>
            <a:off x="1035289" y="2473063"/>
            <a:ext cx="1749420" cy="4764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spring rate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56735F2-342B-5F61-7DB0-B0A502AE5343}"/>
              </a:ext>
            </a:extLst>
          </p:cNvPr>
          <p:cNvSpPr/>
          <p:nvPr/>
        </p:nvSpPr>
        <p:spPr>
          <a:xfrm>
            <a:off x="4267601" y="4875192"/>
            <a:ext cx="3785273" cy="545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Steering characteristic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D52C8C-EF0A-A33B-8B46-1C62F03361BC}"/>
              </a:ext>
            </a:extLst>
          </p:cNvPr>
          <p:cNvSpPr/>
          <p:nvPr/>
        </p:nvSpPr>
        <p:spPr>
          <a:xfrm>
            <a:off x="4586375" y="2067936"/>
            <a:ext cx="3147724" cy="545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Response 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C2A6D193-FD14-274B-FCFD-81B904E6F176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784709" y="2340860"/>
            <a:ext cx="1801666" cy="370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EDE773A-F6F7-F47C-1370-959CAD48C91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784709" y="2711305"/>
            <a:ext cx="1482892" cy="2436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08487E54-CCA8-8046-E56A-C7365893C9C2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2668426" y="5148116"/>
            <a:ext cx="1599175" cy="754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F0E6A4D-7EBD-8BD1-1810-106EC03C9250}"/>
              </a:ext>
            </a:extLst>
          </p:cNvPr>
          <p:cNvCxnSpPr>
            <a:cxnSpLocks/>
          </p:cNvCxnSpPr>
          <p:nvPr/>
        </p:nvCxnSpPr>
        <p:spPr>
          <a:xfrm>
            <a:off x="8052874" y="5150252"/>
            <a:ext cx="9760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8CFB1F23-A99C-DB1F-E811-76355D3F0E82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>
            <a:off x="7734099" y="2340860"/>
            <a:ext cx="1862478" cy="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F41134C4-3862-8B19-3178-1FBB24FB0326}"/>
              </a:ext>
            </a:extLst>
          </p:cNvPr>
          <p:cNvSpPr/>
          <p:nvPr/>
        </p:nvSpPr>
        <p:spPr>
          <a:xfrm>
            <a:off x="9596577" y="2072852"/>
            <a:ext cx="1489836" cy="545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Grip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BDDD6A5-FDE8-1089-6AF3-4FDE1A73D0A9}"/>
              </a:ext>
            </a:extLst>
          </p:cNvPr>
          <p:cNvSpPr/>
          <p:nvPr/>
        </p:nvSpPr>
        <p:spPr>
          <a:xfrm>
            <a:off x="9028875" y="4831934"/>
            <a:ext cx="2625240" cy="545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maneuverability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FCF4693C-0330-A331-E7F4-F7937634EC16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2784709" y="2711305"/>
            <a:ext cx="1801666" cy="828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43F29E2B-1A09-D805-F735-4D4D46164923}"/>
              </a:ext>
            </a:extLst>
          </p:cNvPr>
          <p:cNvSpPr/>
          <p:nvPr/>
        </p:nvSpPr>
        <p:spPr>
          <a:xfrm>
            <a:off x="4586375" y="3266524"/>
            <a:ext cx="3147724" cy="5458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chemeClr val="tx1"/>
                </a:solidFill>
              </a:rPr>
              <a:t>Driver sensing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B19C2C-652D-F458-8E67-0B9A5A4FA4A9}"/>
              </a:ext>
            </a:extLst>
          </p:cNvPr>
          <p:cNvSpPr/>
          <p:nvPr/>
        </p:nvSpPr>
        <p:spPr>
          <a:xfrm>
            <a:off x="1151572" y="4098921"/>
            <a:ext cx="1516854" cy="5371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TV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03648D63-8A01-5ABD-0953-CF4ADCC9BEAE}"/>
              </a:ext>
            </a:extLst>
          </p:cNvPr>
          <p:cNvCxnSpPr>
            <a:cxnSpLocks/>
            <a:stCxn id="24" idx="3"/>
            <a:endCxn id="6" idx="1"/>
          </p:cNvCxnSpPr>
          <p:nvPr/>
        </p:nvCxnSpPr>
        <p:spPr>
          <a:xfrm>
            <a:off x="2668426" y="4367510"/>
            <a:ext cx="1599175" cy="780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419299F-068F-22BD-D39B-8136A1225A7B}"/>
              </a:ext>
            </a:extLst>
          </p:cNvPr>
          <p:cNvSpPr txBox="1"/>
          <p:nvPr/>
        </p:nvSpPr>
        <p:spPr>
          <a:xfrm>
            <a:off x="2668426" y="5818208"/>
            <a:ext cx="315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Minimize control effort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40384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A62C-D25D-2BA0-0815-C3650A25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Performance analysis</a:t>
            </a:r>
            <a:br>
              <a:rPr lang="en-US" altLang="zh-TW" b="1" dirty="0"/>
            </a:br>
            <a:r>
              <a:rPr lang="en-US" altLang="zh-TW" sz="3600" dirty="0"/>
              <a:t>set up tuning</a:t>
            </a:r>
            <a:endParaRPr lang="zh-TW" altLang="en-US" dirty="0"/>
          </a:p>
        </p:txBody>
      </p:sp>
      <p:pic>
        <p:nvPicPr>
          <p:cNvPr id="1026" name="Picture 2" descr="未提供說明。">
            <a:extLst>
              <a:ext uri="{FF2B5EF4-FFF2-40B4-BE49-F238E27FC236}">
                <a16:creationId xmlns:a16="http://schemas.microsoft.com/office/drawing/2014/main" id="{97826FD1-1323-A608-60C2-18B156C10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771" y="518351"/>
            <a:ext cx="21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未提供說明。">
            <a:extLst>
              <a:ext uri="{FF2B5EF4-FFF2-40B4-BE49-F238E27FC236}">
                <a16:creationId xmlns:a16="http://schemas.microsoft.com/office/drawing/2014/main" id="{97F49E68-F178-E644-91FE-641E9217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771" y="3808730"/>
            <a:ext cx="21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未提供說明。">
            <a:extLst>
              <a:ext uri="{FF2B5EF4-FFF2-40B4-BE49-F238E27FC236}">
                <a16:creationId xmlns:a16="http://schemas.microsoft.com/office/drawing/2014/main" id="{F4B8A465-4467-D979-39F8-FCF85522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25" y="3771326"/>
            <a:ext cx="216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未提供說明。">
            <a:extLst>
              <a:ext uri="{FF2B5EF4-FFF2-40B4-BE49-F238E27FC236}">
                <a16:creationId xmlns:a16="http://schemas.microsoft.com/office/drawing/2014/main" id="{E507D198-9FD8-8EA2-44BA-D2736B5A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25" y="518352"/>
            <a:ext cx="216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未提供說明。">
            <a:extLst>
              <a:ext uri="{FF2B5EF4-FFF2-40B4-BE49-F238E27FC236}">
                <a16:creationId xmlns:a16="http://schemas.microsoft.com/office/drawing/2014/main" id="{1152AEA0-AA78-E750-E53A-EC7C1776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073" y="3808731"/>
            <a:ext cx="216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未提供說明。">
            <a:extLst>
              <a:ext uri="{FF2B5EF4-FFF2-40B4-BE49-F238E27FC236}">
                <a16:creationId xmlns:a16="http://schemas.microsoft.com/office/drawing/2014/main" id="{589FC143-F69A-AD3B-4D22-EAC855B7B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073" y="518352"/>
            <a:ext cx="216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1132B2-F3CB-8F13-7095-98BC15A149CA}"/>
              </a:ext>
            </a:extLst>
          </p:cNvPr>
          <p:cNvSpPr txBox="1"/>
          <p:nvPr/>
        </p:nvSpPr>
        <p:spPr>
          <a:xfrm>
            <a:off x="6969771" y="2819181"/>
            <a:ext cx="886119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73.3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A690698-AB86-DE78-DDAF-C32B7ECE68FD}"/>
              </a:ext>
            </a:extLst>
          </p:cNvPr>
          <p:cNvSpPr txBox="1"/>
          <p:nvPr/>
        </p:nvSpPr>
        <p:spPr>
          <a:xfrm>
            <a:off x="10644444" y="2819181"/>
            <a:ext cx="886119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69.6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08F156D-89AA-6202-B833-A3E5ABF382C6}"/>
              </a:ext>
            </a:extLst>
          </p:cNvPr>
          <p:cNvSpPr txBox="1"/>
          <p:nvPr/>
        </p:nvSpPr>
        <p:spPr>
          <a:xfrm>
            <a:off x="6969771" y="6108816"/>
            <a:ext cx="88611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58.4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8DF4D2-9297-44DF-075D-09432B26D423}"/>
              </a:ext>
            </a:extLst>
          </p:cNvPr>
          <p:cNvSpPr txBox="1"/>
          <p:nvPr/>
        </p:nvSpPr>
        <p:spPr>
          <a:xfrm>
            <a:off x="10644443" y="6108816"/>
            <a:ext cx="88611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59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DB3CC570-2B88-70B8-51DA-388E1D080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1" y="1957360"/>
            <a:ext cx="4226838" cy="1867011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99C56825-3054-FD1B-CAC0-076BB63E807E}"/>
              </a:ext>
            </a:extLst>
          </p:cNvPr>
          <p:cNvSpPr txBox="1"/>
          <p:nvPr/>
        </p:nvSpPr>
        <p:spPr>
          <a:xfrm>
            <a:off x="1162787" y="4217652"/>
            <a:ext cx="33370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Driver feedback: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Too</a:t>
            </a:r>
            <a:r>
              <a:rPr lang="zh-TW" altLang="en-US" dirty="0"/>
              <a:t> </a:t>
            </a:r>
            <a:r>
              <a:rPr lang="en-US" altLang="zh-TW" dirty="0"/>
              <a:t>much</a:t>
            </a:r>
            <a:r>
              <a:rPr lang="zh-TW" altLang="en-US" dirty="0"/>
              <a:t> </a:t>
            </a:r>
            <a:r>
              <a:rPr lang="en-US" altLang="zh-TW" dirty="0"/>
              <a:t>udersteer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-US" altLang="zh-TW" dirty="0">
                <a:solidFill>
                  <a:srgbClr val="00B0F0"/>
                </a:solidFill>
              </a:rPr>
              <a:t>Data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Too much wear on front tyre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Faster front tire heating</a:t>
            </a:r>
          </a:p>
          <a:p>
            <a:endParaRPr lang="en-US" altLang="zh-TW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AE9786E-2A99-4F58-70CC-2229F1E5001B}"/>
              </a:ext>
            </a:extLst>
          </p:cNvPr>
          <p:cNvCxnSpPr>
            <a:cxnSpLocks/>
            <a:stCxn id="1026" idx="3"/>
            <a:endCxn id="9" idx="1"/>
          </p:cNvCxnSpPr>
          <p:nvPr/>
        </p:nvCxnSpPr>
        <p:spPr>
          <a:xfrm>
            <a:off x="8049771" y="1958351"/>
            <a:ext cx="137730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477BA1B-8030-709B-ABE8-885908A93229}"/>
              </a:ext>
            </a:extLst>
          </p:cNvPr>
          <p:cNvCxnSpPr>
            <a:cxnSpLocks/>
          </p:cNvCxnSpPr>
          <p:nvPr/>
        </p:nvCxnSpPr>
        <p:spPr>
          <a:xfrm>
            <a:off x="8049771" y="5248730"/>
            <a:ext cx="137730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0D60487-FE17-E034-F6B8-05D742F329BE}"/>
              </a:ext>
            </a:extLst>
          </p:cNvPr>
          <p:cNvCxnSpPr/>
          <p:nvPr/>
        </p:nvCxnSpPr>
        <p:spPr>
          <a:xfrm>
            <a:off x="8738422" y="1957361"/>
            <a:ext cx="0" cy="3291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5C6F5AB-AF5D-7AFD-058B-4CE181F9FFF3}"/>
              </a:ext>
            </a:extLst>
          </p:cNvPr>
          <p:cNvSpPr/>
          <p:nvPr/>
        </p:nvSpPr>
        <p:spPr>
          <a:xfrm rot="16200000">
            <a:off x="8288959" y="655734"/>
            <a:ext cx="933377" cy="4688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8248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1AA62C-D25D-2BA0-0815-C3650A25A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Performance analysis</a:t>
            </a:r>
            <a:br>
              <a:rPr lang="en-US" altLang="zh-TW" b="1" dirty="0"/>
            </a:br>
            <a:r>
              <a:rPr lang="en-US" altLang="zh-TW" sz="3600" dirty="0"/>
              <a:t>set up tuning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826FD1-1323-A608-60C2-18B156C10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6379" y="518351"/>
            <a:ext cx="21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F49E68-F178-E644-91FE-641E9217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76379" y="3808730"/>
            <a:ext cx="216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未提供說明。">
            <a:extLst>
              <a:ext uri="{FF2B5EF4-FFF2-40B4-BE49-F238E27FC236}">
                <a16:creationId xmlns:a16="http://schemas.microsoft.com/office/drawing/2014/main" id="{F4B8A465-4467-D979-39F8-FCF85522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133" y="3771326"/>
            <a:ext cx="216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未提供說明。">
            <a:extLst>
              <a:ext uri="{FF2B5EF4-FFF2-40B4-BE49-F238E27FC236}">
                <a16:creationId xmlns:a16="http://schemas.microsoft.com/office/drawing/2014/main" id="{E507D198-9FD8-8EA2-44BA-D2736B5A3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133" y="518352"/>
            <a:ext cx="2160000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152AEA0-AA78-E750-E53A-EC7C1776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13681" y="3808731"/>
            <a:ext cx="2159999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9FC143-F69A-AD3B-4D22-EAC855B7B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13681" y="518352"/>
            <a:ext cx="2159999" cy="287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1132B2-F3CB-8F13-7095-98BC15A149CA}"/>
              </a:ext>
            </a:extLst>
          </p:cNvPr>
          <p:cNvSpPr txBox="1"/>
          <p:nvPr/>
        </p:nvSpPr>
        <p:spPr>
          <a:xfrm>
            <a:off x="7156379" y="2819181"/>
            <a:ext cx="886119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60.7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A690698-AB86-DE78-DDAF-C32B7ECE68FD}"/>
              </a:ext>
            </a:extLst>
          </p:cNvPr>
          <p:cNvSpPr txBox="1"/>
          <p:nvPr/>
        </p:nvSpPr>
        <p:spPr>
          <a:xfrm>
            <a:off x="10831052" y="2819181"/>
            <a:ext cx="886119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61.1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08F156D-89AA-6202-B833-A3E5ABF382C6}"/>
              </a:ext>
            </a:extLst>
          </p:cNvPr>
          <p:cNvSpPr txBox="1"/>
          <p:nvPr/>
        </p:nvSpPr>
        <p:spPr>
          <a:xfrm>
            <a:off x="7156379" y="6108816"/>
            <a:ext cx="886119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58.3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58DF4D2-9297-44DF-075D-09432B26D423}"/>
              </a:ext>
            </a:extLst>
          </p:cNvPr>
          <p:cNvSpPr txBox="1"/>
          <p:nvPr/>
        </p:nvSpPr>
        <p:spPr>
          <a:xfrm>
            <a:off x="10831051" y="6108816"/>
            <a:ext cx="886119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</a:rPr>
              <a:t>58.3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9C56825-3054-FD1B-CAC0-076BB63E807E}"/>
              </a:ext>
            </a:extLst>
          </p:cNvPr>
          <p:cNvSpPr txBox="1"/>
          <p:nvPr/>
        </p:nvSpPr>
        <p:spPr>
          <a:xfrm>
            <a:off x="1162787" y="4217652"/>
            <a:ext cx="4430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B0F0"/>
                </a:solidFill>
              </a:rPr>
              <a:t>Driver feedback: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Less udersteer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r>
              <a:rPr lang="en-US" altLang="zh-TW" dirty="0">
                <a:solidFill>
                  <a:srgbClr val="00B0F0"/>
                </a:solidFill>
              </a:rPr>
              <a:t>Data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Less front &amp; rear temperature difference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dirty="0"/>
          </a:p>
          <a:p>
            <a:endParaRPr lang="en-US" altLang="zh-TW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AE9786E-2A99-4F58-70CC-2229F1E5001B}"/>
              </a:ext>
            </a:extLst>
          </p:cNvPr>
          <p:cNvCxnSpPr>
            <a:cxnSpLocks/>
            <a:stCxn id="1026" idx="3"/>
            <a:endCxn id="9" idx="1"/>
          </p:cNvCxnSpPr>
          <p:nvPr/>
        </p:nvCxnSpPr>
        <p:spPr>
          <a:xfrm>
            <a:off x="8236379" y="1958351"/>
            <a:ext cx="137730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477BA1B-8030-709B-ABE8-885908A93229}"/>
              </a:ext>
            </a:extLst>
          </p:cNvPr>
          <p:cNvCxnSpPr>
            <a:cxnSpLocks/>
          </p:cNvCxnSpPr>
          <p:nvPr/>
        </p:nvCxnSpPr>
        <p:spPr>
          <a:xfrm>
            <a:off x="8236379" y="5248730"/>
            <a:ext cx="137730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0D60487-FE17-E034-F6B8-05D742F329BE}"/>
              </a:ext>
            </a:extLst>
          </p:cNvPr>
          <p:cNvCxnSpPr/>
          <p:nvPr/>
        </p:nvCxnSpPr>
        <p:spPr>
          <a:xfrm>
            <a:off x="8925030" y="1957361"/>
            <a:ext cx="0" cy="3291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05C6F5AB-AF5D-7AFD-058B-4CE181F9FFF3}"/>
              </a:ext>
            </a:extLst>
          </p:cNvPr>
          <p:cNvSpPr/>
          <p:nvPr/>
        </p:nvSpPr>
        <p:spPr>
          <a:xfrm rot="16200000">
            <a:off x="8458340" y="655734"/>
            <a:ext cx="933377" cy="4688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919001-28AF-646C-41ED-0C7E166B9D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2787" y="2046331"/>
            <a:ext cx="4156506" cy="183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67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60D230-F0AE-A462-1130-1E135807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Tool development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C597D7-FDD4-7713-31B2-9C5DBD147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729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16CF3-20F0-332C-33EC-9108828E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Design concept</a:t>
            </a:r>
            <a:endParaRPr lang="zh-TW" altLang="en-US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ADFE14-F039-A55E-41A9-9F3D90ACC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Tire data oriented design</a:t>
            </a:r>
          </a:p>
          <a:p>
            <a:pPr>
              <a:lnSpc>
                <a:spcPct val="250000"/>
              </a:lnSpc>
            </a:pPr>
            <a:r>
              <a:rPr lang="en-US" altLang="zh-TW" sz="2400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Enhance controllability in </a:t>
            </a:r>
            <a:r>
              <a:rPr lang="en-US" altLang="zh-TW" sz="2400" kern="1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A</a:t>
            </a:r>
            <a:r>
              <a:rPr lang="en-US" altLang="zh-TW" sz="2400" kern="100" dirty="0">
                <a:effectLst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utoX</a:t>
            </a:r>
          </a:p>
          <a:p>
            <a:pPr>
              <a:lnSpc>
                <a:spcPct val="250000"/>
              </a:lnSpc>
            </a:pPr>
            <a:r>
              <a:rPr lang="en-US" altLang="zh-TW" sz="2400" kern="100" dirty="0"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Reduce steering effort</a:t>
            </a:r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8165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CC506E-F1EB-1DFA-E910-299A0F391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Tire grip estimation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60BE6D5-86DD-B54B-0185-F031B1443618}"/>
              </a:ext>
            </a:extLst>
          </p:cNvPr>
          <p:cNvSpPr txBox="1"/>
          <p:nvPr/>
        </p:nvSpPr>
        <p:spPr>
          <a:xfrm>
            <a:off x="1166328" y="2453952"/>
            <a:ext cx="1866122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Linear potentialmeter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2B297AD-FA5D-E2B7-C2B6-20347FD3C790}"/>
              </a:ext>
            </a:extLst>
          </p:cNvPr>
          <p:cNvSpPr txBox="1"/>
          <p:nvPr/>
        </p:nvSpPr>
        <p:spPr>
          <a:xfrm>
            <a:off x="1166328" y="3436140"/>
            <a:ext cx="1866122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GSS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341B66-46C9-AF43-A048-C6D80F088121}"/>
              </a:ext>
            </a:extLst>
          </p:cNvPr>
          <p:cNvSpPr txBox="1"/>
          <p:nvPr/>
        </p:nvSpPr>
        <p:spPr>
          <a:xfrm>
            <a:off x="1166328" y="4057606"/>
            <a:ext cx="1866122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IMU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E04C31D-F3B9-06B4-4762-6120AFACD874}"/>
              </a:ext>
            </a:extLst>
          </p:cNvPr>
          <p:cNvCxnSpPr>
            <a:cxnSpLocks/>
          </p:cNvCxnSpPr>
          <p:nvPr/>
        </p:nvCxnSpPr>
        <p:spPr>
          <a:xfrm>
            <a:off x="3032450" y="4242272"/>
            <a:ext cx="9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B9075A2E-1AB8-FC16-9CE7-4C8EF144F810}"/>
              </a:ext>
            </a:extLst>
          </p:cNvPr>
          <p:cNvCxnSpPr>
            <a:cxnSpLocks/>
          </p:cNvCxnSpPr>
          <p:nvPr/>
        </p:nvCxnSpPr>
        <p:spPr>
          <a:xfrm>
            <a:off x="3032450" y="3654971"/>
            <a:ext cx="9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9A34C6-0B4F-2AA7-A1FD-92C5E3AAB618}"/>
              </a:ext>
            </a:extLst>
          </p:cNvPr>
          <p:cNvSpPr txBox="1"/>
          <p:nvPr/>
        </p:nvSpPr>
        <p:spPr>
          <a:xfrm>
            <a:off x="2976467" y="3326325"/>
            <a:ext cx="154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Sideslip angle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CB4F708-934D-C9E0-1837-C311B40491D6}"/>
              </a:ext>
            </a:extLst>
          </p:cNvPr>
          <p:cNvSpPr txBox="1"/>
          <p:nvPr/>
        </p:nvSpPr>
        <p:spPr>
          <a:xfrm>
            <a:off x="2901821" y="3910334"/>
            <a:ext cx="154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Yaw rate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A1DE89A-EA3C-0FE8-3C47-7D08188660BA}"/>
              </a:ext>
            </a:extLst>
          </p:cNvPr>
          <p:cNvSpPr txBox="1"/>
          <p:nvPr/>
        </p:nvSpPr>
        <p:spPr>
          <a:xfrm>
            <a:off x="4506688" y="2449162"/>
            <a:ext cx="1940766" cy="286232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Suspension model</a:t>
            </a: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F2C5866-963B-1061-023C-A456449D797D}"/>
              </a:ext>
            </a:extLst>
          </p:cNvPr>
          <p:cNvSpPr txBox="1"/>
          <p:nvPr/>
        </p:nvSpPr>
        <p:spPr>
          <a:xfrm>
            <a:off x="1166328" y="4786800"/>
            <a:ext cx="1866122" cy="369332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Steering sensor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EBD530-912D-0D02-5895-3392BF605FA8}"/>
              </a:ext>
            </a:extLst>
          </p:cNvPr>
          <p:cNvSpPr txBox="1"/>
          <p:nvPr/>
        </p:nvSpPr>
        <p:spPr>
          <a:xfrm>
            <a:off x="2901821" y="4667518"/>
            <a:ext cx="174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Steering sensor</a:t>
            </a:r>
            <a:endParaRPr lang="zh-TW" altLang="en-US" dirty="0"/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06743BA7-DA9F-61B9-7185-0BB882958AEC}"/>
              </a:ext>
            </a:extLst>
          </p:cNvPr>
          <p:cNvCxnSpPr>
            <a:cxnSpLocks/>
          </p:cNvCxnSpPr>
          <p:nvPr/>
        </p:nvCxnSpPr>
        <p:spPr>
          <a:xfrm>
            <a:off x="3032450" y="4970060"/>
            <a:ext cx="9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1637C946-B75A-DF36-C8F5-EB854F4850A5}"/>
              </a:ext>
            </a:extLst>
          </p:cNvPr>
          <p:cNvCxnSpPr>
            <a:cxnSpLocks/>
          </p:cNvCxnSpPr>
          <p:nvPr/>
        </p:nvCxnSpPr>
        <p:spPr>
          <a:xfrm>
            <a:off x="6503437" y="4764211"/>
            <a:ext cx="9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6FF366B-7E70-F275-D8AD-3B71657414E5}"/>
              </a:ext>
            </a:extLst>
          </p:cNvPr>
          <p:cNvSpPr txBox="1"/>
          <p:nvPr/>
        </p:nvSpPr>
        <p:spPr>
          <a:xfrm>
            <a:off x="6363475" y="4435565"/>
            <a:ext cx="154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slip angle</a:t>
            </a:r>
            <a:endParaRPr lang="zh-TW" altLang="en-US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09B4942A-DAC6-2D6A-4AAB-7DBBF81B657D}"/>
              </a:ext>
            </a:extLst>
          </p:cNvPr>
          <p:cNvCxnSpPr>
            <a:cxnSpLocks/>
          </p:cNvCxnSpPr>
          <p:nvPr/>
        </p:nvCxnSpPr>
        <p:spPr>
          <a:xfrm>
            <a:off x="3046446" y="2837813"/>
            <a:ext cx="9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E8FC38A-8748-6E58-B6AB-13E4FB5D938D}"/>
              </a:ext>
            </a:extLst>
          </p:cNvPr>
          <p:cNvSpPr txBox="1"/>
          <p:nvPr/>
        </p:nvSpPr>
        <p:spPr>
          <a:xfrm>
            <a:off x="2964027" y="2505875"/>
            <a:ext cx="154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displacement</a:t>
            </a:r>
          </a:p>
          <a:p>
            <a:pPr algn="ctr"/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C82E77D9-D7C7-1DD7-1F19-D3C3FC5A9536}"/>
              </a:ext>
            </a:extLst>
          </p:cNvPr>
          <p:cNvCxnSpPr>
            <a:cxnSpLocks/>
          </p:cNvCxnSpPr>
          <p:nvPr/>
        </p:nvCxnSpPr>
        <p:spPr>
          <a:xfrm>
            <a:off x="6529873" y="3432221"/>
            <a:ext cx="9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1703EAB-99E5-B501-9EB3-ECDD7CA34807}"/>
              </a:ext>
            </a:extLst>
          </p:cNvPr>
          <p:cNvSpPr txBox="1"/>
          <p:nvPr/>
        </p:nvSpPr>
        <p:spPr>
          <a:xfrm>
            <a:off x="6447454" y="3100283"/>
            <a:ext cx="154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Load</a:t>
            </a:r>
            <a:endParaRPr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128E398-0869-6920-8BAC-69DA68396F2F}"/>
              </a:ext>
            </a:extLst>
          </p:cNvPr>
          <p:cNvSpPr txBox="1"/>
          <p:nvPr/>
        </p:nvSpPr>
        <p:spPr>
          <a:xfrm>
            <a:off x="2964027" y="2768060"/>
            <a:ext cx="154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car attitude</a:t>
            </a:r>
          </a:p>
          <a:p>
            <a:pPr algn="ctr"/>
            <a:endParaRPr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999760A-93E2-4109-B3D3-7E85DFE33985}"/>
              </a:ext>
            </a:extLst>
          </p:cNvPr>
          <p:cNvSpPr txBox="1"/>
          <p:nvPr/>
        </p:nvSpPr>
        <p:spPr>
          <a:xfrm>
            <a:off x="7623112" y="2521404"/>
            <a:ext cx="1940766" cy="258532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Tire model</a:t>
            </a: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altLang="zh-TW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71F336B3-B194-A9E2-6C1F-0BEBE9F221F1}"/>
              </a:ext>
            </a:extLst>
          </p:cNvPr>
          <p:cNvCxnSpPr>
            <a:cxnSpLocks/>
          </p:cNvCxnSpPr>
          <p:nvPr/>
        </p:nvCxnSpPr>
        <p:spPr>
          <a:xfrm>
            <a:off x="9562323" y="3804193"/>
            <a:ext cx="942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997B739-24EE-3B6A-3B3C-AE3CDCF52C60}"/>
              </a:ext>
            </a:extLst>
          </p:cNvPr>
          <p:cNvSpPr txBox="1"/>
          <p:nvPr/>
        </p:nvSpPr>
        <p:spPr>
          <a:xfrm>
            <a:off x="9479904" y="3472255"/>
            <a:ext cx="1542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FY</a:t>
            </a:r>
          </a:p>
          <a:p>
            <a:pPr algn="ctr"/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C1B5500-70D5-D3ED-F1F3-BB5BD50209D7}"/>
              </a:ext>
            </a:extLst>
          </p:cNvPr>
          <p:cNvSpPr txBox="1"/>
          <p:nvPr/>
        </p:nvSpPr>
        <p:spPr>
          <a:xfrm>
            <a:off x="9479904" y="3734440"/>
            <a:ext cx="1542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FX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1320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B2F2D-D26F-18C6-DF4F-4FFAC9A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Tire </a:t>
            </a:r>
            <a:r>
              <a:rPr lang="en-US" altLang="zh-TW" dirty="0"/>
              <a:t>load estimation</a:t>
            </a:r>
            <a:endParaRPr lang="zh-TW" altLang="en-US" dirty="0"/>
          </a:p>
        </p:txBody>
      </p:sp>
      <p:pic>
        <p:nvPicPr>
          <p:cNvPr id="17" name="內容版面配置區 16">
            <a:extLst>
              <a:ext uri="{FF2B5EF4-FFF2-40B4-BE49-F238E27FC236}">
                <a16:creationId xmlns:a16="http://schemas.microsoft.com/office/drawing/2014/main" id="{04E14CAC-DF55-9A79-C47D-E3CC1EF5C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99" y="1292049"/>
            <a:ext cx="10126786" cy="4889339"/>
          </a:xfrm>
        </p:spPr>
      </p:pic>
    </p:spTree>
    <p:extLst>
      <p:ext uri="{BB962C8B-B14F-4D97-AF65-F5344CB8AC3E}">
        <p14:creationId xmlns:p14="http://schemas.microsoft.com/office/powerpoint/2010/main" val="458535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B2F2D-D26F-18C6-DF4F-4FFAC9A96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Slip angle estimation</a:t>
            </a:r>
            <a:endParaRPr lang="zh-TW" altLang="en-US" dirty="0"/>
          </a:p>
        </p:txBody>
      </p:sp>
      <p:pic>
        <p:nvPicPr>
          <p:cNvPr id="6" name="內容版面配置區 5" descr="一張含有 文字, 圖表, 螢幕擷取畫面, 行 的圖片&#10;&#10;自動產生的描述">
            <a:extLst>
              <a:ext uri="{FF2B5EF4-FFF2-40B4-BE49-F238E27FC236}">
                <a16:creationId xmlns:a16="http://schemas.microsoft.com/office/drawing/2014/main" id="{ACE06FCB-D215-ED88-2CAD-E32308A71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60" y="1825625"/>
            <a:ext cx="9012480" cy="4351338"/>
          </a:xfrm>
        </p:spPr>
      </p:pic>
    </p:spTree>
    <p:extLst>
      <p:ext uri="{BB962C8B-B14F-4D97-AF65-F5344CB8AC3E}">
        <p14:creationId xmlns:p14="http://schemas.microsoft.com/office/powerpoint/2010/main" val="576315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388C4-275D-4799-8326-13F1B40F0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D2ECE6-5EAD-6CFE-0582-BC506D3D16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Tire data/Suspension mechanism/Set up sheet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9680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7CE7FA5-649E-DA61-CFE0-AFF5464E2F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6954" y="1825625"/>
            <a:ext cx="8298092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D0E53D20-1164-E032-740C-D5DB517BA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lat. force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02246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BEC71EA-3A5F-4990-CC22-E51899637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980" y="1675926"/>
            <a:ext cx="9126039" cy="4780955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315B8455-DEF6-FE8B-F92B-2A325E38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cornering stiffness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1822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C34ED1-37EE-AE27-CDE6-CA7682584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622" y="1825625"/>
            <a:ext cx="8178755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64D6EDA9-29FD-3958-110F-E91F8A79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cornering stiffness coefficient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31308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1939278-1173-4E51-B8F3-5923028FF4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625" y="1825625"/>
            <a:ext cx="8218749" cy="4351338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FE68397A-1592-BBB6-2780-3DAC316E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lat. force coefficient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26951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99A6FA3-47A7-04EC-06C3-425305AFF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4616" y="1825625"/>
            <a:ext cx="8102767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29B76785-5D36-F1D0-B647-B483F8352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optimal pressure (Fy)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45207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01C49-C00E-962D-09BF-66A7D47A4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long. force</a:t>
            </a:r>
            <a:endParaRPr lang="zh-TW" altLang="en-US" b="1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ABEB2C89-31BF-8A24-2AC9-3AC02FFFB8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020" y="1825625"/>
            <a:ext cx="8121959" cy="4351338"/>
          </a:xfrm>
        </p:spPr>
      </p:pic>
    </p:spTree>
    <p:extLst>
      <p:ext uri="{BB962C8B-B14F-4D97-AF65-F5344CB8AC3E}">
        <p14:creationId xmlns:p14="http://schemas.microsoft.com/office/powerpoint/2010/main" val="111247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30B43E4C-B0C3-05EB-9264-868B462109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854673"/>
              </p:ext>
            </p:extLst>
          </p:nvPr>
        </p:nvGraphicFramePr>
        <p:xfrm>
          <a:off x="167951" y="214605"/>
          <a:ext cx="11411339" cy="6083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B2816CF3-20F0-332C-33EC-9108828E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Design flow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935620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ECD0B31-44A9-9835-2644-7693939FE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780" y="1825625"/>
            <a:ext cx="8114439" cy="4351338"/>
          </a:xfr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94D9316D-69F6-D14D-D844-3AEF43A4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long. force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121517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182B0914-3298-4EEB-7D1A-7A05092C1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5020" y="1825625"/>
            <a:ext cx="8121959" cy="4351338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AD14AAB8-F41A-07BF-313B-E33328B4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long. force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84888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2106CC58-C70F-5168-8EA0-EB4791D34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625" y="1825625"/>
            <a:ext cx="8218749" cy="4351338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351D8D25-F28A-F623-53E5-E10F45A5E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long. force coefficient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10317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A246DB56-9876-648D-770B-F5B9A70D7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8138" y="1825625"/>
            <a:ext cx="8235723" cy="4351338"/>
          </a:xfr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139DA00A-38AA-98E0-72CC-7B079861D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00062"/>
            <a:ext cx="10515600" cy="1325563"/>
          </a:xfrm>
        </p:spPr>
        <p:txBody>
          <a:bodyPr/>
          <a:lstStyle/>
          <a:p>
            <a:r>
              <a:rPr lang="en-US" altLang="zh-TW" b="1" dirty="0"/>
              <a:t>Tire data</a:t>
            </a:r>
            <a:br>
              <a:rPr lang="en-US" altLang="zh-TW" b="1" dirty="0"/>
            </a:br>
            <a:r>
              <a:rPr lang="en-US" altLang="zh-TW" sz="3600" dirty="0"/>
              <a:t>aligning torque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038791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6864A-C040-439E-E459-AE25C674B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Front suspension mechanism</a:t>
            </a:r>
            <a:endParaRPr lang="zh-TW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筆跡 45">
                <a:extLst>
                  <a:ext uri="{FF2B5EF4-FFF2-40B4-BE49-F238E27FC236}">
                    <a16:creationId xmlns:a16="http://schemas.microsoft.com/office/drawing/2014/main" id="{C74DACB8-ACB1-27C4-698F-383F9BDAC01E}"/>
                  </a:ext>
                </a:extLst>
              </p14:cNvPr>
              <p14:cNvContentPartPr/>
              <p14:nvPr/>
            </p14:nvContentPartPr>
            <p14:xfrm>
              <a:off x="-1058099" y="3615471"/>
              <a:ext cx="28080" cy="7560"/>
            </p14:xfrm>
          </p:contentPart>
        </mc:Choice>
        <mc:Fallback xmlns="">
          <p:pic>
            <p:nvPicPr>
              <p:cNvPr id="46" name="筆跡 45">
                <a:extLst>
                  <a:ext uri="{FF2B5EF4-FFF2-40B4-BE49-F238E27FC236}">
                    <a16:creationId xmlns:a16="http://schemas.microsoft.com/office/drawing/2014/main" id="{C74DACB8-ACB1-27C4-698F-383F9BDAC01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066739" y="3606831"/>
                <a:ext cx="45720" cy="25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圖片 2">
            <a:extLst>
              <a:ext uri="{FF2B5EF4-FFF2-40B4-BE49-F238E27FC236}">
                <a16:creationId xmlns:a16="http://schemas.microsoft.com/office/drawing/2014/main" id="{66F13AAA-64C3-14C5-5044-28BBE8F0DE8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67109" y="1533318"/>
            <a:ext cx="9457782" cy="416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854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5D5E31-83A8-1CFC-4576-86386AD4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Rear suspension mechanism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FDCFBB1-A1E6-BE73-DAFD-DF3BF05E8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45" y="1815323"/>
            <a:ext cx="10340596" cy="375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71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4EE4C2-08F4-E85A-5C3A-D242D6552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Suspension set up sheet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164FE095-66E4-2A0C-9749-8D5FC6FBD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582" y="2045616"/>
            <a:ext cx="10991218" cy="3749122"/>
          </a:xfrm>
        </p:spPr>
      </p:pic>
    </p:spTree>
    <p:extLst>
      <p:ext uri="{BB962C8B-B14F-4D97-AF65-F5344CB8AC3E}">
        <p14:creationId xmlns:p14="http://schemas.microsoft.com/office/powerpoint/2010/main" val="1050195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13383-E396-D17E-3922-EAF6934F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Suspension parameter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B292E5-2391-4CEB-E763-FD528F3E9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6" y="1690687"/>
            <a:ext cx="5157633" cy="420561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486E455-F7AA-0BB7-DDDE-D0BE5D028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807" y="1690687"/>
            <a:ext cx="5157633" cy="420561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0E7773F-771D-6F3C-FEE0-17918FB9820E}"/>
              </a:ext>
            </a:extLst>
          </p:cNvPr>
          <p:cNvSpPr txBox="1"/>
          <p:nvPr/>
        </p:nvSpPr>
        <p:spPr>
          <a:xfrm>
            <a:off x="1661187" y="5969655"/>
            <a:ext cx="3132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front</a:t>
            </a:r>
            <a:endParaRPr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77E4FF2-7F29-D984-9606-0441E669E06A}"/>
              </a:ext>
            </a:extLst>
          </p:cNvPr>
          <p:cNvSpPr txBox="1"/>
          <p:nvPr/>
        </p:nvSpPr>
        <p:spPr>
          <a:xfrm>
            <a:off x="7599531" y="5896303"/>
            <a:ext cx="3132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rear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0294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726A9-C831-8B67-47D0-CFCA8C38E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Slip angle estimation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948F81E-8EBA-A1D4-22ED-73C8F46366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𝑏𝑟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</m:oMath>
                </a14:m>
                <a:endParaRPr lang="en-US" altLang="zh-TW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𝑎𝑟</m:t>
                        </m:r>
                      </m:num>
                      <m:den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den>
                    </m:f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altLang="zh-TW" b="0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slip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angle</m:t>
                    </m:r>
                  </m:oMath>
                </a14:m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vehicle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side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slip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angle</m:t>
                    </m:r>
                  </m:oMath>
                </a14:m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CG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front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tire</m:t>
                    </m:r>
                  </m:oMath>
                </a14:m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CG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rear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tire</m:t>
                    </m:r>
                  </m:oMath>
                </a14:m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altLang="zh-TW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𝑠𝑡𝑒𝑒𝑟𝑖𝑛𝑔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𝑎𝑛𝑔𝑙𝑒</m:t>
                    </m:r>
                  </m:oMath>
                </a14:m>
                <a:endParaRPr lang="en-US" altLang="zh-TW" b="0" dirty="0"/>
              </a:p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𝑠𝑝𝑒𝑒𝑑</m:t>
                    </m:r>
                  </m:oMath>
                </a14:m>
                <a:endParaRPr lang="en-US" altLang="zh-TW" b="0" dirty="0"/>
              </a:p>
              <a:p>
                <a:endParaRPr lang="en-US" altLang="zh-TW" b="0" dirty="0"/>
              </a:p>
              <a:p>
                <a:endParaRPr lang="en-US" altLang="zh-TW" b="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7948F81E-8EBA-A1D4-22ED-73C8F46366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b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9688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A692E4-A5CD-8ABB-BF80-B6D8989A4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estimation model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2C168E9-3BAC-F104-8CFA-EF5407794D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𝐿𝑜𝑎𝑑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𝐹𝐿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K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𝑀𝑅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</m:oMath>
                </a14:m>
                <a:r>
                  <a:rPr lang="en-US" altLang="zh-TW" sz="2800" b="0" dirty="0">
                    <a:ea typeface="微軟正黑體" panose="020B0604030504040204" pitchFamily="34" charset="-120"/>
                  </a:rPr>
                  <a:t>             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𝐿𝑜𝑎𝑑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𝐹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K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𝑀𝑅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</m:oMath>
                </a14:m>
                <a:r>
                  <a:rPr lang="en-US" altLang="zh-TW" sz="2800" b="0" dirty="0">
                    <a:ea typeface="微軟正黑體" panose="020B0604030504040204" pitchFamily="34" charset="-120"/>
                  </a:rPr>
                  <a:t>             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𝐿𝑜𝑎𝑑</m:t>
                        </m:r>
                      </m:e>
                      <m:sub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𝐹𝐿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K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𝑀𝑅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</m:oMath>
                </a14:m>
                <a:r>
                  <a:rPr lang="en-US" altLang="zh-TW" sz="2800" b="0" dirty="0">
                    <a:ea typeface="微軟正黑體" panose="020B0604030504040204" pitchFamily="34" charset="-120"/>
                  </a:rPr>
                  <a:t>               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𝐿𝑜𝑎𝑑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𝐹</m:t>
                        </m:r>
                        <m:r>
                          <a:rPr lang="en-US" altLang="zh-TW" b="0" i="1" dirty="0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𝑅</m:t>
                        </m:r>
                      </m:sub>
                    </m:sSub>
                    <m:r>
                      <a:rPr lang="en-US" altLang="zh-TW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K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sSup>
                      <m:sSup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𝑀𝑅</m:t>
                        </m:r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𝑥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𝜑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𝑎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  <m:r>
                      <a:rPr lang="en-US" altLang="zh-TW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∗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𝜑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𝑓𝑟</m:t>
                        </m:r>
                      </m:sub>
                    </m:sSub>
                  </m:oMath>
                </a14:m>
                <a:endParaRPr lang="en-US" altLang="zh-TW" i="1" dirty="0"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:endParaRPr lang="en-US" altLang="zh-TW" i="1" dirty="0"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𝑥</m:t>
                    </m:r>
                  </m:oMath>
                </a14:m>
                <a:r>
                  <a:rPr lang="en-US" altLang="zh-TW" sz="2800" dirty="0">
                    <a:ea typeface="微軟正黑體" panose="020B0604030504040204" pitchFamily="34" charset="-120"/>
                  </a:rPr>
                  <a:t>: </a:t>
                </a:r>
                <a:r>
                  <a:rPr lang="en-US" altLang="zh-TW" dirty="0">
                    <a:ea typeface="微軟正黑體" panose="020B0604030504040204" pitchFamily="34" charset="-120"/>
                  </a:rPr>
                  <a:t>S</a:t>
                </a:r>
                <a:r>
                  <a:rPr lang="en-US" altLang="zh-TW" sz="2800" dirty="0">
                    <a:ea typeface="微軟正黑體" panose="020B0604030504040204" pitchFamily="34" charset="-120"/>
                  </a:rPr>
                  <a:t>pring Displacement(m)</a:t>
                </a:r>
                <a:endParaRPr lang="en-US" altLang="zh-TW" sz="2800" i="1" dirty="0">
                  <a:latin typeface="Cambria Math" panose="02040503050406030204" pitchFamily="18" charset="0"/>
                  <a:ea typeface="微軟正黑體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K</m:t>
                        </m:r>
                      </m:e>
                      <m: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</m:t>
                        </m:r>
                      </m:sub>
                    </m:sSub>
                    <m:r>
                      <a:rPr lang="en-US" altLang="zh-TW" sz="28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sz="2800" dirty="0">
                    <a:ea typeface="微軟正黑體" panose="020B0604030504040204" pitchFamily="34" charset="-120"/>
                  </a:rPr>
                  <a:t>: Spring Rate (N/m)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𝑀𝑅</m:t>
                    </m:r>
                  </m:oMath>
                </a14:m>
                <a:r>
                  <a:rPr lang="en-US" altLang="zh-TW" sz="2800" dirty="0">
                    <a:ea typeface="微軟正黑體" panose="020B0604030504040204" pitchFamily="34" charset="-120"/>
                  </a:rPr>
                  <a:t>: motion ratio [-]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𝜑</m:t>
                    </m:r>
                  </m:oMath>
                </a14:m>
                <a:r>
                  <a:rPr lang="en-US" altLang="zh-TW" sz="2800" dirty="0">
                    <a:ea typeface="微軟正黑體" panose="020B0604030504040204" pitchFamily="34" charset="-120"/>
                  </a:rPr>
                  <a:t> : Roll Angle (deg)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𝐾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𝜑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en-US" altLang="zh-TW" sz="2800" dirty="0">
                    <a:ea typeface="微軟正黑體" panose="020B0604030504040204" pitchFamily="34" charset="-120"/>
                  </a:rPr>
                  <a:t>: Anti-Roll Bar Roll Stiffness (Nm/deg)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E2C168E9-3BAC-F104-8CFA-EF5407794D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12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245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5587A8B-C610-7A09-492C-523E24A2A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0" t="9079" r="4612" b="3863"/>
          <a:stretch/>
        </p:blipFill>
        <p:spPr>
          <a:xfrm>
            <a:off x="4883019" y="1384073"/>
            <a:ext cx="6969967" cy="4912857"/>
          </a:xfr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6A043BC3-95E0-3735-B27C-E2E0E68C9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415"/>
            <a:ext cx="10515600" cy="1325563"/>
          </a:xfrm>
        </p:spPr>
        <p:txBody>
          <a:bodyPr/>
          <a:lstStyle/>
          <a:p>
            <a:r>
              <a:rPr lang="en-US" altLang="zh-TW" b="1" dirty="0"/>
              <a:t>Vehicle dynamic study</a:t>
            </a:r>
            <a:br>
              <a:rPr lang="en-US" altLang="zh-TW" dirty="0"/>
            </a:br>
            <a:r>
              <a:rPr lang="en-US" altLang="zh-TW" sz="3600" dirty="0"/>
              <a:t>Lap time sim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7D1B0A4-DA68-9CDA-4605-BC556877919E}"/>
              </a:ext>
            </a:extLst>
          </p:cNvPr>
          <p:cNvSpPr txBox="1"/>
          <p:nvPr/>
        </p:nvSpPr>
        <p:spPr>
          <a:xfrm>
            <a:off x="838199" y="1950098"/>
            <a:ext cx="3229947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FSG22 AutoX</a:t>
            </a:r>
          </a:p>
          <a:p>
            <a:pPr>
              <a:lnSpc>
                <a:spcPct val="150000"/>
              </a:lnSpc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TH06: 94.446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TH07: 93.089</a:t>
            </a:r>
          </a:p>
          <a:p>
            <a:pPr>
              <a:lnSpc>
                <a:spcPct val="150000"/>
              </a:lnSpc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Reduce 1.36 sec  </a:t>
            </a:r>
          </a:p>
          <a:p>
            <a:pPr>
              <a:lnSpc>
                <a:spcPct val="150000"/>
              </a:lnSpc>
            </a:pPr>
            <a:endParaRPr lang="en-US" altLang="zh-TW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TW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539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8445C434-58A8-A1BA-ACAA-690E97A93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67" y="1626375"/>
            <a:ext cx="9692976" cy="4679890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6F9C99A-E671-86B0-E743-9F935CDA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1735"/>
            <a:ext cx="10515600" cy="1325563"/>
          </a:xfrm>
        </p:spPr>
        <p:txBody>
          <a:bodyPr/>
          <a:lstStyle/>
          <a:p>
            <a:r>
              <a:rPr lang="en-US" altLang="zh-TW" b="1" dirty="0"/>
              <a:t>Vehicle dynamic study</a:t>
            </a:r>
            <a:br>
              <a:rPr lang="en-US" altLang="zh-TW" dirty="0"/>
            </a:br>
            <a:r>
              <a:rPr lang="en-US" altLang="zh-TW" sz="3200" dirty="0"/>
              <a:t>MMM diagram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8525359-A7ED-3D8D-471D-26C88EBC99C5}"/>
              </a:ext>
            </a:extLst>
          </p:cNvPr>
          <p:cNvSpPr txBox="1"/>
          <p:nvPr/>
        </p:nvSpPr>
        <p:spPr>
          <a:xfrm>
            <a:off x="838200" y="1762998"/>
            <a:ext cx="322994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Grip:1.75G</a:t>
            </a:r>
          </a:p>
          <a:p>
            <a:pPr>
              <a:lnSpc>
                <a:spcPct val="2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Balance: -300Nm @25m/s</a:t>
            </a:r>
          </a:p>
          <a:p>
            <a:pPr>
              <a:lnSpc>
                <a:spcPct val="2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Control:292Nm/deg</a:t>
            </a:r>
          </a:p>
          <a:p>
            <a:pPr>
              <a:lnSpc>
                <a:spcPct val="250000"/>
              </a:lnSpc>
            </a:pP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Stability:2321Nm/deg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940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01C49-C00E-962D-09BF-66A7D47A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Vehicle dynamic study</a:t>
            </a:r>
            <a:br>
              <a:rPr lang="en-US" altLang="zh-TW" dirty="0"/>
            </a:br>
            <a:r>
              <a:rPr lang="en-US" altLang="zh-TW" sz="3600" dirty="0"/>
              <a:t>tire data acquisition</a:t>
            </a:r>
            <a:endParaRPr lang="zh-TW" altLang="en-US" dirty="0"/>
          </a:p>
        </p:txBody>
      </p:sp>
      <p:pic>
        <p:nvPicPr>
          <p:cNvPr id="7" name="內容版面配置區 7">
            <a:extLst>
              <a:ext uri="{FF2B5EF4-FFF2-40B4-BE49-F238E27FC236}">
                <a16:creationId xmlns:a16="http://schemas.microsoft.com/office/drawing/2014/main" id="{8665AF20-1506-F33A-5354-1D3E5FBC7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014" y="2141537"/>
            <a:ext cx="8305972" cy="4351338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B21BDF8-7C83-8804-4BC6-C446151D048B}"/>
              </a:ext>
            </a:extLst>
          </p:cNvPr>
          <p:cNvSpPr txBox="1"/>
          <p:nvPr/>
        </p:nvSpPr>
        <p:spPr>
          <a:xfrm>
            <a:off x="914399" y="1690688"/>
            <a:ext cx="6909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to minimize Camber gain</a:t>
            </a:r>
            <a:endParaRPr lang="zh-TW" altLang="en-US" sz="2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26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4885095B-D92C-FFB2-DD93-922872A00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0569" y="1584876"/>
            <a:ext cx="7957392" cy="503862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11405E4-1838-5467-EE89-EB4C964D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5750"/>
            <a:ext cx="10515600" cy="1325563"/>
          </a:xfrm>
        </p:spPr>
        <p:txBody>
          <a:bodyPr/>
          <a:lstStyle/>
          <a:p>
            <a:r>
              <a:rPr lang="en-US" altLang="zh-TW" b="1" dirty="0"/>
              <a:t>Suspension kinematics</a:t>
            </a:r>
            <a:br>
              <a:rPr lang="en-US" altLang="zh-TW" dirty="0"/>
            </a:br>
            <a:r>
              <a:rPr lang="en-US" altLang="zh-TW" sz="3600" dirty="0"/>
              <a:t>minimize camber change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F11DE80-8459-BE60-C755-D5B1C6D9EA25}"/>
              </a:ext>
            </a:extLst>
          </p:cNvPr>
          <p:cNvSpPr txBox="1"/>
          <p:nvPr/>
        </p:nvSpPr>
        <p:spPr>
          <a:xfrm>
            <a:off x="6680267" y="1690688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Outer Wheel</a:t>
            </a:r>
            <a:endParaRPr lang="zh-TW" altLang="en-US" dirty="0"/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71CE8BC-7EEA-FC78-33B4-19323FB80A70}"/>
              </a:ext>
            </a:extLst>
          </p:cNvPr>
          <p:cNvCxnSpPr>
            <a:cxnSpLocks/>
          </p:cNvCxnSpPr>
          <p:nvPr/>
        </p:nvCxnSpPr>
        <p:spPr>
          <a:xfrm>
            <a:off x="4971539" y="1875354"/>
            <a:ext cx="170872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179FEF-BD2D-67EA-76DA-CDBBEFE0D74E}"/>
              </a:ext>
            </a:extLst>
          </p:cNvPr>
          <p:cNvSpPr txBox="1"/>
          <p:nvPr/>
        </p:nvSpPr>
        <p:spPr>
          <a:xfrm>
            <a:off x="3502957" y="1690688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Inner Wheel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0BA20D-BDEE-2A28-2C17-D3FC76950359}"/>
              </a:ext>
            </a:extLst>
          </p:cNvPr>
          <p:cNvSpPr txBox="1"/>
          <p:nvPr/>
        </p:nvSpPr>
        <p:spPr>
          <a:xfrm>
            <a:off x="6096000" y="3429000"/>
            <a:ext cx="32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Camber Change Within 0.5deg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67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EC2E9D-8A56-86BC-4FE9-59C9EBADA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765"/>
            <a:ext cx="10515600" cy="1325563"/>
          </a:xfrm>
        </p:spPr>
        <p:txBody>
          <a:bodyPr/>
          <a:lstStyle/>
          <a:p>
            <a:r>
              <a:rPr lang="en-US" altLang="zh-TW" b="1" dirty="0"/>
              <a:t>Suspension kinematics</a:t>
            </a:r>
            <a:br>
              <a:rPr lang="en-US" altLang="zh-TW" dirty="0"/>
            </a:br>
            <a:r>
              <a:rPr lang="en-US" altLang="zh-TW" sz="3600" dirty="0"/>
              <a:t>Front suspension geometry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A981824-4A40-F714-22B3-CF427FB25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377" y="1793328"/>
            <a:ext cx="10035245" cy="3979863"/>
          </a:xfrm>
        </p:spPr>
      </p:pic>
    </p:spTree>
    <p:extLst>
      <p:ext uri="{BB962C8B-B14F-4D97-AF65-F5344CB8AC3E}">
        <p14:creationId xmlns:p14="http://schemas.microsoft.com/office/powerpoint/2010/main" val="100742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12182</TotalTime>
  <Words>1396</Words>
  <Application>Microsoft Office PowerPoint</Application>
  <PresentationFormat>寬螢幕</PresentationFormat>
  <Paragraphs>222</Paragraphs>
  <Slides>49</Slides>
  <Notes>7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6" baseType="lpstr">
      <vt:lpstr>微軟正黑體</vt:lpstr>
      <vt:lpstr>Arial</vt:lpstr>
      <vt:lpstr>Calibri</vt:lpstr>
      <vt:lpstr>Calibri Light</vt:lpstr>
      <vt:lpstr>Cambria Math</vt:lpstr>
      <vt:lpstr>Times New Roman</vt:lpstr>
      <vt:lpstr>Office 佈景主題</vt:lpstr>
      <vt:lpstr>     Vehicle performance</vt:lpstr>
      <vt:lpstr>Outline</vt:lpstr>
      <vt:lpstr>Design concept</vt:lpstr>
      <vt:lpstr>Design flow</vt:lpstr>
      <vt:lpstr>Vehicle dynamic study Lap time sim</vt:lpstr>
      <vt:lpstr>Vehicle dynamic study MMM diagram</vt:lpstr>
      <vt:lpstr>Vehicle dynamic study tire data acquisition</vt:lpstr>
      <vt:lpstr>Suspension kinematics minimize camber change</vt:lpstr>
      <vt:lpstr>Suspension kinematics Front suspension geometry</vt:lpstr>
      <vt:lpstr>Suspension kinematics Rear suspension geometry</vt:lpstr>
      <vt:lpstr>Suspension kinematics Kinematic roll center </vt:lpstr>
      <vt:lpstr>Suspension kinematics Tire attitude</vt:lpstr>
      <vt:lpstr>Suspension kinematics adaptive steering charateristic</vt:lpstr>
      <vt:lpstr>Steering Design flow</vt:lpstr>
      <vt:lpstr>Steering turning radius vs optimum Ackermann percentage</vt:lpstr>
      <vt:lpstr>Steering steering geometry design</vt:lpstr>
      <vt:lpstr>Steering steering geometry design</vt:lpstr>
      <vt:lpstr>Validation Roll gradient</vt:lpstr>
      <vt:lpstr>pitch gradient validation</vt:lpstr>
      <vt:lpstr>PowerPoint 簡報</vt:lpstr>
      <vt:lpstr>PowerPoint 簡報</vt:lpstr>
      <vt:lpstr>Performance analysis Torque vectoring</vt:lpstr>
      <vt:lpstr>Performance analysis driver input analysis</vt:lpstr>
      <vt:lpstr>Performance analysis driver input analysis</vt:lpstr>
      <vt:lpstr>Performance analysis systematic driver feedback</vt:lpstr>
      <vt:lpstr>Performance analysis set up tuning</vt:lpstr>
      <vt:lpstr>Performance analysis set up tuning</vt:lpstr>
      <vt:lpstr>Performance analysis set up tuning</vt:lpstr>
      <vt:lpstr>Tool development</vt:lpstr>
      <vt:lpstr>Tire grip estimation</vt:lpstr>
      <vt:lpstr>Tire load estimation</vt:lpstr>
      <vt:lpstr>Slip angle estimation</vt:lpstr>
      <vt:lpstr>Appendix</vt:lpstr>
      <vt:lpstr>Tire data lat. force</vt:lpstr>
      <vt:lpstr>Tire data cornering stiffness</vt:lpstr>
      <vt:lpstr>Tire data cornering stiffness coefficient</vt:lpstr>
      <vt:lpstr>Tire data lat. force coefficient</vt:lpstr>
      <vt:lpstr>Tire data optimal pressure (Fy)</vt:lpstr>
      <vt:lpstr>Tire data long. force</vt:lpstr>
      <vt:lpstr>Tire data long. force</vt:lpstr>
      <vt:lpstr>Tire data long. force</vt:lpstr>
      <vt:lpstr>Tire data long. force coefficient</vt:lpstr>
      <vt:lpstr>Tire data aligning torque</vt:lpstr>
      <vt:lpstr>Front suspension mechanism</vt:lpstr>
      <vt:lpstr>Rear suspension mechanism</vt:lpstr>
      <vt:lpstr>Suspension set up sheet</vt:lpstr>
      <vt:lpstr>Suspension parameter</vt:lpstr>
      <vt:lpstr>Slip angle estimation model</vt:lpstr>
      <vt:lpstr>Load estimation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Chassis</dc:title>
  <dc:creator>余承翰</dc:creator>
  <cp:lastModifiedBy>Yu, Cheng-Han</cp:lastModifiedBy>
  <cp:revision>112</cp:revision>
  <dcterms:created xsi:type="dcterms:W3CDTF">2023-07-27T13:06:15Z</dcterms:created>
  <dcterms:modified xsi:type="dcterms:W3CDTF">2025-10-16T01:03:39Z</dcterms:modified>
</cp:coreProperties>
</file>